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68" r:id="rId2"/>
    <p:sldId id="537" r:id="rId3"/>
    <p:sldId id="546" r:id="rId4"/>
    <p:sldId id="547" r:id="rId5"/>
    <p:sldId id="535" r:id="rId6"/>
    <p:sldId id="499" r:id="rId7"/>
    <p:sldId id="503" r:id="rId8"/>
    <p:sldId id="502" r:id="rId9"/>
    <p:sldId id="514" r:id="rId10"/>
    <p:sldId id="515" r:id="rId11"/>
    <p:sldId id="516" r:id="rId12"/>
    <p:sldId id="371" r:id="rId13"/>
    <p:sldId id="507" r:id="rId14"/>
    <p:sldId id="508" r:id="rId15"/>
    <p:sldId id="517" r:id="rId16"/>
    <p:sldId id="538" r:id="rId17"/>
    <p:sldId id="540" r:id="rId18"/>
    <p:sldId id="543" r:id="rId19"/>
    <p:sldId id="544" r:id="rId20"/>
    <p:sldId id="545" r:id="rId21"/>
    <p:sldId id="512" r:id="rId22"/>
    <p:sldId id="518" r:id="rId23"/>
    <p:sldId id="519" r:id="rId24"/>
    <p:sldId id="511" r:id="rId25"/>
    <p:sldId id="513" r:id="rId26"/>
    <p:sldId id="520" r:id="rId27"/>
    <p:sldId id="521" r:id="rId28"/>
    <p:sldId id="523" r:id="rId29"/>
    <p:sldId id="524" r:id="rId30"/>
    <p:sldId id="522" r:id="rId31"/>
    <p:sldId id="527" r:id="rId32"/>
    <p:sldId id="529" r:id="rId33"/>
    <p:sldId id="528" r:id="rId34"/>
    <p:sldId id="536" r:id="rId35"/>
    <p:sldId id="423" r:id="rId36"/>
    <p:sldId id="548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>
      <p:cViewPr varScale="1">
        <p:scale>
          <a:sx n="84" d="100"/>
          <a:sy n="84" d="100"/>
        </p:scale>
        <p:origin x="1464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4B8B9F1-9A8A-4CE8-89AE-5D4C99CFC63D}" type="datetimeFigureOut">
              <a:rPr lang="en-US"/>
              <a:pPr>
                <a:defRPr/>
              </a:pPr>
              <a:t>3/22/2015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0A3C32F-D6D2-40F5-8523-D3603EA73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599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6F635-DC9B-4C90-A59B-D6FF92C42E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38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6B3B0-8FA1-4471-9585-C4AFA00AF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12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D1F1D-91EA-4EC7-991F-3B6F0FC91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7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http://jmol.org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74944-A365-4FD8-8417-009A1A0F8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783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E88B4-4337-487A-9EB7-1D91ABD5A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1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CE677-60B0-4F7F-8826-B5BED8AA6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6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53DCD-5921-415D-A540-F8E6CA5A2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63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5E210-5236-4885-B0D4-0258184EB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59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FFB6F-4642-446F-A25A-DFA7D5B71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88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1BC8F-246B-48F1-B411-84DD124BD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18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BD20F-0F2F-43CF-A72E-681420D32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6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6D9ECDD-BA48-4798-846F-A653E0B1F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6200" y="6040967"/>
            <a:ext cx="1190625" cy="7143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9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hemapps.stolaf.edu/nmr/viewspec2.htm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hemapps.stolaf.edu/nmr/viewspec2.htm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609600" y="304800"/>
            <a:ext cx="78486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dirty="0" smtClean="0"/>
              <a:t>Real-time classroom comparison of structures and NMR spectra using </a:t>
            </a:r>
            <a:r>
              <a:rPr lang="en-US" sz="3600" dirty="0" err="1" smtClean="0"/>
              <a:t>Jmol</a:t>
            </a:r>
            <a:r>
              <a:rPr lang="en-US" sz="3600" dirty="0" smtClean="0"/>
              <a:t>/</a:t>
            </a:r>
            <a:r>
              <a:rPr lang="en-US" sz="3600" dirty="0" err="1" smtClean="0"/>
              <a:t>JSpecView</a:t>
            </a:r>
            <a:r>
              <a:rPr lang="en-US" sz="3600" dirty="0" smtClean="0"/>
              <a:t> and </a:t>
            </a:r>
            <a:r>
              <a:rPr lang="en-US" sz="3600" dirty="0" err="1" smtClean="0"/>
              <a:t>nmrdb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381000" y="2895600"/>
            <a:ext cx="8382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/>
              <a:t>Robert Hanson, St. Olaf College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smtClean="0"/>
              <a:t>Robert Lancashire, U. of the West Indies</a:t>
            </a:r>
            <a:endParaRPr lang="en-US" altLang="en-US" sz="2400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smtClean="0"/>
              <a:t>Luc </a:t>
            </a:r>
            <a:r>
              <a:rPr lang="en-US" altLang="en-US" sz="2400" dirty="0" err="1" smtClean="0"/>
              <a:t>Patiny</a:t>
            </a:r>
            <a:r>
              <a:rPr lang="en-US" altLang="en-US" sz="2400" dirty="0" smtClean="0"/>
              <a:t>, </a:t>
            </a:r>
            <a:r>
              <a:rPr lang="fr-FR" altLang="en-US" sz="2400" dirty="0" smtClean="0"/>
              <a:t>École </a:t>
            </a:r>
            <a:r>
              <a:rPr lang="fr-FR" altLang="en-US" sz="2400" dirty="0" smtClean="0"/>
              <a:t>Polytechnique </a:t>
            </a:r>
            <a:r>
              <a:rPr lang="fr-FR" altLang="en-US" sz="2400" dirty="0"/>
              <a:t>F</a:t>
            </a:r>
            <a:r>
              <a:rPr lang="fr-FR" altLang="en-US" sz="2400" dirty="0" smtClean="0"/>
              <a:t>édérale </a:t>
            </a:r>
            <a:r>
              <a:rPr lang="fr-FR" altLang="en-US" sz="2400" dirty="0" smtClean="0"/>
              <a:t>de Lausanne</a:t>
            </a:r>
            <a:endParaRPr lang="en-US" altLang="en-US" sz="2400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dirty="0" smtClean="0"/>
              <a:t>CHED 39</a:t>
            </a:r>
            <a:endParaRPr lang="en-US" altLang="en-US" sz="2400" dirty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800" dirty="0" smtClean="0"/>
              <a:t>249</a:t>
            </a:r>
            <a:r>
              <a:rPr lang="en-US" altLang="en-US" sz="1800" baseline="30000" dirty="0" smtClean="0"/>
              <a:t>th</a:t>
            </a:r>
            <a:r>
              <a:rPr lang="en-US" altLang="en-US" sz="1800" dirty="0" smtClean="0"/>
              <a:t> </a:t>
            </a:r>
            <a:r>
              <a:rPr lang="en-US" altLang="en-US" sz="1800" dirty="0"/>
              <a:t>ACS National Meeting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altLang="en-US" sz="1800" dirty="0" smtClean="0"/>
              <a:t>Denver, Colorado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it-IT" altLang="en-US" sz="1800" dirty="0" smtClean="0"/>
              <a:t>March 22, 2015</a:t>
            </a:r>
            <a:endParaRPr lang="en-US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79704"/>
            <a:ext cx="8153400" cy="514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itle 1"/>
          <p:cNvSpPr txBox="1">
            <a:spLocks/>
          </p:cNvSpPr>
          <p:nvPr/>
        </p:nvSpPr>
        <p:spPr bwMode="auto">
          <a:xfrm>
            <a:off x="31750" y="0"/>
            <a:ext cx="90884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JM" altLang="en-US" sz="2400" b="1" dirty="0" err="1">
                <a:solidFill>
                  <a:srgbClr val="000000"/>
                </a:solidFill>
              </a:rPr>
              <a:t>JSpecView</a:t>
            </a:r>
            <a:r>
              <a:rPr lang="en-JM" altLang="en-US" sz="2400" b="1" dirty="0">
                <a:solidFill>
                  <a:srgbClr val="000000"/>
                </a:solidFill>
              </a:rPr>
              <a:t> Front-End for St. Olaf NMR Facility (2012)</a:t>
            </a:r>
            <a:endParaRPr lang="en-JM" altLang="en-US" sz="4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6600" y="6437379"/>
            <a:ext cx="5647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http://chemapps.stolaf.edu/nmr/viewspec2.htm</a:t>
            </a:r>
            <a:r>
              <a:rPr lang="en-US" dirty="0" smtClean="0"/>
              <a:t> (Java)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52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44539"/>
            <a:ext cx="8305800" cy="522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1750" y="0"/>
            <a:ext cx="90884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JM" altLang="en-US" sz="2400" b="1" dirty="0" err="1">
                <a:solidFill>
                  <a:srgbClr val="000000"/>
                </a:solidFill>
              </a:rPr>
              <a:t>JSpecView</a:t>
            </a:r>
            <a:r>
              <a:rPr lang="en-JM" altLang="en-US" sz="2400" b="1" dirty="0">
                <a:solidFill>
                  <a:srgbClr val="000000"/>
                </a:solidFill>
              </a:rPr>
              <a:t> Front-End for St. Olaf NMR Facility (2012)</a:t>
            </a:r>
            <a:endParaRPr lang="en-JM" alt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82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2400" b="1" dirty="0" smtClean="0"/>
              <a:t>Real-Time access to 3D chemical structures (2013)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65238"/>
            <a:ext cx="5334000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dirty="0" err="1" smtClean="0"/>
              <a:t>JSmol</a:t>
            </a:r>
            <a:r>
              <a:rPr lang="en-US" altLang="en-US" sz="2400" dirty="0" smtClean="0"/>
              <a:t>/JSME integration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259" y="1776413"/>
            <a:ext cx="39147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76600" y="6437379"/>
            <a:ext cx="535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http://chemapps.stolaf.edu/jmol/jsmol/jsmetest.htm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1795463"/>
            <a:ext cx="3895725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76600" y="6437379"/>
            <a:ext cx="5480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http://chemapps.stolaf.edu/jmol/jsmol/jsmetest.htm</a:t>
            </a:r>
            <a:endParaRPr lang="en-US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2400" b="1" dirty="0" smtClean="0"/>
              <a:t>Real-Time access to 3D chemical structures (2013)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57199" y="1265238"/>
            <a:ext cx="8610599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kern="0" smtClean="0"/>
              <a:t>Allows easy generation of 3D structures from 2D drawings</a:t>
            </a:r>
            <a:endParaRPr lang="en-US" altLang="en-US" sz="2400" kern="0" dirty="0" smtClean="0"/>
          </a:p>
        </p:txBody>
      </p:sp>
    </p:spTree>
    <p:extLst>
      <p:ext uri="{BB962C8B-B14F-4D97-AF65-F5344CB8AC3E}">
        <p14:creationId xmlns:p14="http://schemas.microsoft.com/office/powerpoint/2010/main" val="89516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1981200"/>
            <a:ext cx="8448675" cy="4505325"/>
          </a:xfrm>
          <a:prstGeom prst="rect">
            <a:avLst/>
          </a:prstGeom>
        </p:spPr>
      </p:pic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199" y="1265238"/>
            <a:ext cx="8610599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dirty="0" smtClean="0"/>
              <a:t>Allows easy generation of 3D structures from 2D drawings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040967"/>
            <a:ext cx="1190625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6600" y="6437379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http://chemapps.stolaf.edu/jmol/jsmol/jsmetest2.htm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2400" b="1" dirty="0" smtClean="0"/>
              <a:t>Real-Time access to 3D chemical structures (2013)</a:t>
            </a:r>
          </a:p>
        </p:txBody>
      </p:sp>
    </p:spTree>
    <p:extLst>
      <p:ext uri="{BB962C8B-B14F-4D97-AF65-F5344CB8AC3E}">
        <p14:creationId xmlns:p14="http://schemas.microsoft.com/office/powerpoint/2010/main" val="418280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199" y="1265238"/>
            <a:ext cx="8610599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dirty="0"/>
              <a:t>E</a:t>
            </a:r>
            <a:r>
              <a:rPr lang="en-US" altLang="en-US" sz="2400" dirty="0" smtClean="0"/>
              <a:t>asy depiction of electrostatic potentials from chemical names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040967"/>
            <a:ext cx="1190625" cy="7143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23" y="1951275"/>
            <a:ext cx="7513085" cy="40896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6600" y="6437379"/>
            <a:ext cx="528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http://chemapps.stolaf.edu/jmol/jsmol/simple2.htm</a:t>
            </a:r>
            <a:endParaRPr lang="en-US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2400" b="1" kern="0" smtClean="0"/>
              <a:t>Real-Time access to 3D chemical structures (2013)</a:t>
            </a:r>
            <a:endParaRPr lang="en-US" altLang="en-US" sz="2400" b="1" kern="0" dirty="0" smtClean="0"/>
          </a:p>
        </p:txBody>
      </p:sp>
    </p:spTree>
    <p:extLst>
      <p:ext uri="{BB962C8B-B14F-4D97-AF65-F5344CB8AC3E}">
        <p14:creationId xmlns:p14="http://schemas.microsoft.com/office/powerpoint/2010/main" val="11583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199" y="1265238"/>
            <a:ext cx="8610599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dirty="0"/>
              <a:t>E</a:t>
            </a:r>
            <a:r>
              <a:rPr lang="en-US" altLang="en-US" sz="2400" dirty="0" smtClean="0"/>
              <a:t>asy building and </a:t>
            </a:r>
            <a:r>
              <a:rPr lang="en-US" altLang="en-US" sz="2400" dirty="0" err="1" smtClean="0"/>
              <a:t>stereochemical</a:t>
            </a:r>
            <a:r>
              <a:rPr lang="en-US" altLang="en-US" sz="2400" dirty="0" smtClean="0"/>
              <a:t> tweaking of 3D models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040967"/>
            <a:ext cx="1190625" cy="7143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76600" y="6437379"/>
            <a:ext cx="528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http://chemapps.stolaf.edu/jmol/jsmol/simple2.htm</a:t>
            </a:r>
            <a:endParaRPr lang="en-US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2400" b="1" kern="0" smtClean="0"/>
              <a:t>Real-Time access to 3D chemical structures (2013)</a:t>
            </a:r>
            <a:endParaRPr lang="en-US" altLang="en-US" sz="2400" b="1" kern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396" y="2217695"/>
            <a:ext cx="7029207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0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199" y="1265238"/>
            <a:ext cx="8610599" cy="45259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dirty="0"/>
              <a:t>E</a:t>
            </a:r>
            <a:r>
              <a:rPr lang="en-US" altLang="en-US" sz="2400" dirty="0" smtClean="0"/>
              <a:t>asy building and </a:t>
            </a:r>
            <a:r>
              <a:rPr lang="en-US" altLang="en-US" sz="2400" dirty="0" err="1" smtClean="0"/>
              <a:t>stereochemical</a:t>
            </a:r>
            <a:r>
              <a:rPr lang="en-US" altLang="en-US" sz="2400" dirty="0" smtClean="0"/>
              <a:t> tweaking of 3D models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040967"/>
            <a:ext cx="1190625" cy="7143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76600" y="6437379"/>
            <a:ext cx="5288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http://chemapps.stolaf.edu/jmol/jsmol/simple2.htm</a:t>
            </a:r>
            <a:endParaRPr lang="en-US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2400" b="1" kern="0" smtClean="0"/>
              <a:t>Real-Time access to 3D chemical structures (2013)</a:t>
            </a:r>
            <a:endParaRPr lang="en-US" altLang="en-US" sz="2400" b="1" kern="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396" y="2217695"/>
            <a:ext cx="7029207" cy="3524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117826"/>
            <a:ext cx="3630567" cy="3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5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8836024" cy="11430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Real-Time NMR </a:t>
            </a:r>
            <a:r>
              <a:rPr lang="en-US" altLang="en-US" sz="3200" dirty="0"/>
              <a:t>s</a:t>
            </a:r>
            <a:r>
              <a:rPr lang="en-US" altLang="en-US" sz="3200" dirty="0" smtClean="0"/>
              <a:t>pectrum prediction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 smtClean="0"/>
              <a:t>The idea:</a:t>
            </a:r>
          </a:p>
          <a:p>
            <a:pPr marL="0" indent="0" eaLnBrk="1" hangingPunct="1">
              <a:buNone/>
            </a:pPr>
            <a:endParaRPr lang="en-US" altLang="en-US" sz="2400" dirty="0" smtClean="0"/>
          </a:p>
          <a:p>
            <a:pPr eaLnBrk="1" hangingPunct="1"/>
            <a:r>
              <a:rPr lang="en-US" altLang="en-US" sz="2400" dirty="0" smtClean="0"/>
              <a:t>Start with 2D drawing or chemical name</a:t>
            </a:r>
          </a:p>
          <a:p>
            <a:pPr eaLnBrk="1" hangingPunct="1"/>
            <a:r>
              <a:rPr lang="en-US" altLang="en-US" sz="2400" dirty="0" smtClean="0"/>
              <a:t>Analyze structure and predict the NMR spectrum</a:t>
            </a:r>
          </a:p>
          <a:p>
            <a:pPr eaLnBrk="1" hangingPunct="1"/>
            <a:r>
              <a:rPr lang="en-US" altLang="en-US" sz="2400" dirty="0" smtClean="0"/>
              <a:t>Allow for correlated interaction among 2D, 3D, and spec</a:t>
            </a:r>
          </a:p>
        </p:txBody>
      </p:sp>
    </p:spTree>
    <p:extLst>
      <p:ext uri="{BB962C8B-B14F-4D97-AF65-F5344CB8AC3E}">
        <p14:creationId xmlns:p14="http://schemas.microsoft.com/office/powerpoint/2010/main" val="67250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8836024" cy="11430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Real-Time NMR </a:t>
            </a:r>
            <a:r>
              <a:rPr lang="en-US" altLang="en-US" sz="3200" dirty="0"/>
              <a:t>s</a:t>
            </a:r>
            <a:r>
              <a:rPr lang="en-US" altLang="en-US" sz="3200" dirty="0" smtClean="0"/>
              <a:t>pectrum prediction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 smtClean="0"/>
              <a:t>The idea:</a:t>
            </a:r>
          </a:p>
          <a:p>
            <a:pPr marL="0" indent="0" eaLnBrk="1" hangingPunct="1">
              <a:buNone/>
            </a:pPr>
            <a:endParaRPr lang="en-US" altLang="en-US" sz="2400" dirty="0" smtClean="0"/>
          </a:p>
          <a:p>
            <a:pPr eaLnBrk="1" hangingPunct="1"/>
            <a:r>
              <a:rPr lang="en-US" altLang="en-US" sz="2400" dirty="0" smtClean="0"/>
              <a:t>Start with 2D drawing or chemical name</a:t>
            </a:r>
          </a:p>
          <a:p>
            <a:pPr eaLnBrk="1" hangingPunct="1"/>
            <a:r>
              <a:rPr lang="en-US" altLang="en-US" sz="2400" dirty="0" smtClean="0"/>
              <a:t>Analyze structure and predict the NMR spectrum</a:t>
            </a:r>
          </a:p>
          <a:p>
            <a:pPr eaLnBrk="1" hangingPunct="1"/>
            <a:r>
              <a:rPr lang="en-US" altLang="en-US" sz="2400" dirty="0" smtClean="0"/>
              <a:t>Allow for correlated interaction among 2D, 3D, and spec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i="1" dirty="0" smtClean="0"/>
              <a:t>Use readily available cloud-based tools to do this.</a:t>
            </a:r>
          </a:p>
          <a:p>
            <a:pPr marL="0" indent="0" eaLnBrk="1" hangingPunct="1">
              <a:buNone/>
            </a:pPr>
            <a:endParaRPr lang="en-US" alt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15447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Question: What do you imagine to be the look and feel of the organic chemistry classroom in 2025?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Will we still be using printed textbooks?</a:t>
            </a:r>
          </a:p>
          <a:p>
            <a:pPr marL="0" indent="0">
              <a:buNone/>
            </a:pPr>
            <a:r>
              <a:rPr lang="en-US" dirty="0" smtClean="0"/>
              <a:t>Will we be using plastic models?</a:t>
            </a:r>
          </a:p>
          <a:p>
            <a:pPr marL="0" indent="0">
              <a:buNone/>
            </a:pPr>
            <a:r>
              <a:rPr lang="en-US" dirty="0" smtClean="0"/>
              <a:t>What other resources will we be using?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294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8836024" cy="11430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Real-Time NMR </a:t>
            </a:r>
            <a:r>
              <a:rPr lang="en-US" altLang="en-US" sz="3200" dirty="0"/>
              <a:t>s</a:t>
            </a:r>
            <a:r>
              <a:rPr lang="en-US" altLang="en-US" sz="3200" dirty="0" smtClean="0"/>
              <a:t>pectrum prediction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 smtClean="0"/>
              <a:t>The idea:</a:t>
            </a:r>
          </a:p>
          <a:p>
            <a:pPr marL="0" indent="0" eaLnBrk="1" hangingPunct="1">
              <a:buNone/>
            </a:pPr>
            <a:endParaRPr lang="en-US" altLang="en-US" sz="2400" dirty="0" smtClean="0"/>
          </a:p>
          <a:p>
            <a:pPr eaLnBrk="1" hangingPunct="1"/>
            <a:r>
              <a:rPr lang="en-US" altLang="en-US" sz="2400" dirty="0" smtClean="0"/>
              <a:t>Start with 2D drawing or chemical name</a:t>
            </a:r>
          </a:p>
          <a:p>
            <a:pPr eaLnBrk="1" hangingPunct="1"/>
            <a:r>
              <a:rPr lang="en-US" altLang="en-US" sz="2400" dirty="0" smtClean="0"/>
              <a:t>Analyze structure and predict the NMR spectrum</a:t>
            </a:r>
          </a:p>
          <a:p>
            <a:pPr eaLnBrk="1" hangingPunct="1"/>
            <a:r>
              <a:rPr lang="en-US" altLang="en-US" sz="2400" dirty="0" smtClean="0"/>
              <a:t>Allow for correlated interaction among 2D, 3D, and spec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i="1" dirty="0" smtClean="0"/>
              <a:t>Use readily available cloud-based tools to do this.</a:t>
            </a:r>
          </a:p>
          <a:p>
            <a:pPr eaLnBrk="1" hangingPunct="1"/>
            <a:endParaRPr lang="en-US" altLang="en-US" sz="2400" i="1" dirty="0"/>
          </a:p>
          <a:p>
            <a:pPr marL="0" indent="0" eaLnBrk="1" hangingPunct="1">
              <a:buNone/>
            </a:pPr>
            <a:r>
              <a:rPr lang="en-US" altLang="en-US" sz="2400" dirty="0" smtClean="0"/>
              <a:t>Use fast real-time communication among web sites in Fredrick (Maryland), Lausanne (Switzerland), and Lisbon (Portugal)</a:t>
            </a:r>
          </a:p>
        </p:txBody>
      </p:sp>
    </p:spTree>
    <p:extLst>
      <p:ext uri="{BB962C8B-B14F-4D97-AF65-F5344CB8AC3E}">
        <p14:creationId xmlns:p14="http://schemas.microsoft.com/office/powerpoint/2010/main" val="402979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8836024" cy="11430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Real-Time NMR </a:t>
            </a:r>
            <a:r>
              <a:rPr lang="en-US" altLang="en-US" sz="3200" dirty="0"/>
              <a:t>s</a:t>
            </a:r>
            <a:r>
              <a:rPr lang="en-US" altLang="en-US" sz="3200" dirty="0" smtClean="0"/>
              <a:t>pectrum prediction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40" y="1523999"/>
            <a:ext cx="7376160" cy="45227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0" y="6437379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http://chemapps.stolaf.edu/jmol/jsmol/jsv_predict2.htm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43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8836024" cy="11430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Real-Time NMR </a:t>
            </a:r>
            <a:r>
              <a:rPr lang="en-US" altLang="en-US" sz="3200" dirty="0"/>
              <a:t>s</a:t>
            </a:r>
            <a:r>
              <a:rPr lang="en-US" altLang="en-US" sz="3200" dirty="0" smtClean="0"/>
              <a:t>pectrum prediction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523999"/>
            <a:ext cx="7391400" cy="4532095"/>
          </a:xfrm>
          <a:prstGeom prst="rect">
            <a:avLst/>
          </a:prstGeom>
        </p:spPr>
      </p:pic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276600" y="6437379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http://chemapps.stolaf.edu/jmol/jsmol/jsv_predict2.htm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18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8836024" cy="11430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Real-Time NMR </a:t>
            </a:r>
            <a:r>
              <a:rPr lang="en-US" altLang="en-US" sz="3200" dirty="0"/>
              <a:t>s</a:t>
            </a:r>
            <a:r>
              <a:rPr lang="en-US" altLang="en-US" sz="3200" dirty="0" smtClean="0"/>
              <a:t>pectrum prediction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506" y="1524000"/>
            <a:ext cx="7374294" cy="4521606"/>
          </a:xfrm>
          <a:prstGeom prst="rect">
            <a:avLst/>
          </a:prstGeom>
        </p:spPr>
      </p:pic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276600" y="6437379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http://chemapps.stolaf.edu/jmol/jsmol/jsv_predict2.htm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1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8836024" cy="11430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Real-Time NMR </a:t>
            </a:r>
            <a:r>
              <a:rPr lang="en-US" altLang="en-US" sz="3200" dirty="0"/>
              <a:t>s</a:t>
            </a:r>
            <a:r>
              <a:rPr lang="en-US" altLang="en-US" sz="3200" dirty="0" smtClean="0"/>
              <a:t>pectrum prediction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400" y="1524000"/>
            <a:ext cx="7381400" cy="4525963"/>
          </a:xfrm>
          <a:prstGeom prst="rect">
            <a:avLst/>
          </a:prstGeom>
        </p:spPr>
      </p:pic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276600" y="6437379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http://chemapps.stolaf.edu/jmol/jsmol/jsv_predict2.htm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77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8836024" cy="11430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Real-Time NMR </a:t>
            </a:r>
            <a:r>
              <a:rPr lang="en-US" altLang="en-US" sz="3200" dirty="0"/>
              <a:t>s</a:t>
            </a:r>
            <a:r>
              <a:rPr lang="en-US" altLang="en-US" sz="3200" dirty="0" smtClean="0"/>
              <a:t>pectrum prediction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524000"/>
            <a:ext cx="7391400" cy="45320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6600" y="6437379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http://chemapps.stolaf.edu/jmol/jsmol/jsv_predict2.htm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1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8836024" cy="11430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Real-Time NMR </a:t>
            </a:r>
            <a:r>
              <a:rPr lang="en-US" altLang="en-US" sz="3200" dirty="0"/>
              <a:t>s</a:t>
            </a:r>
            <a:r>
              <a:rPr lang="en-US" altLang="en-US" sz="3200" dirty="0" smtClean="0"/>
              <a:t>pectrum prediction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517868"/>
            <a:ext cx="7391400" cy="45320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6437379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http://chemapps.stolaf.edu/jmol/jsmol/jsv_predict2.htm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8836024" cy="11430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Real-Time NMR </a:t>
            </a:r>
            <a:r>
              <a:rPr lang="en-US" altLang="en-US" sz="3200" dirty="0"/>
              <a:t>s</a:t>
            </a:r>
            <a:r>
              <a:rPr lang="en-US" altLang="en-US" sz="3200" dirty="0" smtClean="0"/>
              <a:t>pectrum prediction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517868"/>
            <a:ext cx="7391400" cy="45320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6600" y="6437379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http://chemapps.stolaf.edu/jmol/jsmol/jsv_predict2.htm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10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8836024" cy="11430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Real-Time NMR </a:t>
            </a:r>
            <a:r>
              <a:rPr lang="en-US" altLang="en-US" sz="3200" dirty="0"/>
              <a:t>s</a:t>
            </a:r>
            <a:r>
              <a:rPr lang="en-US" altLang="en-US" sz="3200" dirty="0" smtClean="0"/>
              <a:t>pectrum prediction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276600" y="6437379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http://chemapps.stolaf.edu/jmol/jsmol/jsv_predict2.htm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517867"/>
            <a:ext cx="7391400" cy="453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4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8836024" cy="11430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Real-Time NMR </a:t>
            </a:r>
            <a:r>
              <a:rPr lang="en-US" altLang="en-US" sz="3200" dirty="0"/>
              <a:t>s</a:t>
            </a:r>
            <a:r>
              <a:rPr lang="en-US" altLang="en-US" sz="3200" dirty="0" smtClean="0"/>
              <a:t>pectrum prediction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276600" y="6437379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http://chemapps.stolaf.edu/jmol/jsmol/jsv_predict2.htm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517867"/>
            <a:ext cx="7391400" cy="453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0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Question: </a:t>
            </a:r>
            <a:r>
              <a:rPr lang="en-US" dirty="0" smtClean="0"/>
              <a:t>Do you use Google Images in class?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988206"/>
            <a:ext cx="6629400" cy="43363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6400800"/>
            <a:ext cx="6321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https://www.google.com/search?q=chemical+shift&amp;tbm=isch</a:t>
            </a:r>
          </a:p>
        </p:txBody>
      </p:sp>
    </p:spTree>
    <p:extLst>
      <p:ext uri="{BB962C8B-B14F-4D97-AF65-F5344CB8AC3E}">
        <p14:creationId xmlns:p14="http://schemas.microsoft.com/office/powerpoint/2010/main" val="1453667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8836024" cy="11430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Real-Time NMR </a:t>
            </a:r>
            <a:r>
              <a:rPr lang="en-US" altLang="en-US" sz="3200" dirty="0"/>
              <a:t>s</a:t>
            </a:r>
            <a:r>
              <a:rPr lang="en-US" altLang="en-US" sz="3200" dirty="0" smtClean="0"/>
              <a:t>pectrum prediction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03642"/>
            <a:ext cx="7543800" cy="53744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6437379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http://chemapps.stolaf.edu/jmol/jsmol/jsv_predict2.htm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70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8836024" cy="11430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Prediction of 13C and 2D spectra (LP)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007724" y="6437379"/>
            <a:ext cx="1859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www.cheminfo.org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17780"/>
            <a:ext cx="7696200" cy="454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8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8836024" cy="11430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Prediction of 13C and 2D spectra (LP)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537541"/>
            <a:ext cx="6934200" cy="45063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7724" y="6437379"/>
            <a:ext cx="1859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www.cheminfo.org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5971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1" y="274638"/>
            <a:ext cx="8836024" cy="1143000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/>
              <a:t>Interactive IR analysis (RL)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15941"/>
            <a:ext cx="7696200" cy="45480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6437379"/>
            <a:ext cx="73196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http://wwwchem.uwimona.edu.jm/spectra/jsmol/demos/aniline_acetanilide.html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2210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Welcome to the age of the internet as a utility!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714946"/>
            <a:ext cx="6934200" cy="459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8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en-US" sz="3200" smtClean="0"/>
              <a:t>Thank you!</a:t>
            </a:r>
            <a:endParaRPr lang="en-US" altLang="en-US" sz="3200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556625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en-US" sz="2400" dirty="0" smtClean="0"/>
              <a:t>   </a:t>
            </a:r>
          </a:p>
          <a:p>
            <a:pPr eaLnBrk="1" hangingPunct="1">
              <a:buFontTx/>
              <a:buNone/>
            </a:pPr>
            <a:r>
              <a:rPr lang="fr-FR" altLang="en-US" sz="2400" dirty="0" err="1" smtClean="0"/>
              <a:t>Special</a:t>
            </a:r>
            <a:r>
              <a:rPr lang="fr-FR" altLang="en-US" sz="2400" dirty="0" smtClean="0"/>
              <a:t> </a:t>
            </a:r>
            <a:r>
              <a:rPr lang="fr-FR" altLang="en-US" sz="2400" dirty="0" err="1" smtClean="0"/>
              <a:t>thanks</a:t>
            </a:r>
            <a:r>
              <a:rPr lang="fr-FR" altLang="en-US" sz="2400" dirty="0" smtClean="0"/>
              <a:t> to:</a:t>
            </a:r>
          </a:p>
          <a:p>
            <a:pPr eaLnBrk="1" hangingPunct="1">
              <a:buFontTx/>
              <a:buNone/>
            </a:pPr>
            <a:endParaRPr lang="fr-FR" altLang="en-US" sz="2400" dirty="0" smtClean="0"/>
          </a:p>
          <a:p>
            <a:pPr eaLnBrk="1" hangingPunct="1">
              <a:buFontTx/>
              <a:buNone/>
            </a:pPr>
            <a:r>
              <a:rPr lang="fr-FR" altLang="en-US" sz="2400" dirty="0"/>
              <a:t> </a:t>
            </a:r>
            <a:r>
              <a:rPr lang="fr-FR" altLang="en-US" sz="2400" dirty="0" smtClean="0"/>
              <a:t>   Marcus </a:t>
            </a:r>
            <a:r>
              <a:rPr lang="fr-FR" altLang="en-US" sz="2400" dirty="0" err="1" smtClean="0"/>
              <a:t>Sitzmann</a:t>
            </a:r>
            <a:r>
              <a:rPr lang="fr-FR" altLang="en-US" sz="2400" dirty="0" smtClean="0"/>
              <a:t> (NCI)</a:t>
            </a:r>
          </a:p>
          <a:p>
            <a:pPr eaLnBrk="1" hangingPunct="1">
              <a:buFontTx/>
              <a:buNone/>
            </a:pPr>
            <a:r>
              <a:rPr lang="fr-FR" altLang="en-US" sz="2400" dirty="0" smtClean="0"/>
              <a:t>	Zhou </a:t>
            </a:r>
            <a:r>
              <a:rPr lang="fr-FR" altLang="en-US" sz="2400" dirty="0" err="1" smtClean="0"/>
              <a:t>Renjian</a:t>
            </a:r>
            <a:r>
              <a:rPr lang="fr-FR" altLang="en-US" sz="2400" dirty="0" smtClean="0"/>
              <a:t> (J2S)</a:t>
            </a:r>
          </a:p>
          <a:p>
            <a:pPr eaLnBrk="1" hangingPunct="1">
              <a:buFontTx/>
              <a:buNone/>
            </a:pPr>
            <a:r>
              <a:rPr lang="fr-FR" altLang="en-US" sz="2400" dirty="0"/>
              <a:t> </a:t>
            </a:r>
            <a:r>
              <a:rPr lang="fr-FR" altLang="en-US" sz="2400" dirty="0" smtClean="0"/>
              <a:t>   Peter </a:t>
            </a:r>
            <a:r>
              <a:rPr lang="fr-FR" altLang="en-US" sz="2400" dirty="0" err="1" smtClean="0"/>
              <a:t>Ertl</a:t>
            </a:r>
            <a:r>
              <a:rPr lang="fr-FR" altLang="en-US" sz="2400" dirty="0" smtClean="0"/>
              <a:t> (JSME)</a:t>
            </a:r>
          </a:p>
          <a:p>
            <a:pPr eaLnBrk="1" hangingPunct="1">
              <a:buFontTx/>
              <a:buNone/>
            </a:pPr>
            <a:r>
              <a:rPr lang="fr-FR" altLang="en-US" sz="2400" dirty="0" smtClean="0"/>
              <a:t>	</a:t>
            </a:r>
          </a:p>
          <a:p>
            <a:pPr eaLnBrk="1" hangingPunct="1">
              <a:buFontTx/>
              <a:buNone/>
            </a:pPr>
            <a:r>
              <a:rPr lang="fr-FR" altLang="en-US" sz="2400" dirty="0" smtClean="0"/>
              <a:t>	St. Olaf </a:t>
            </a:r>
            <a:r>
              <a:rPr lang="fr-FR" altLang="en-US" sz="2400" dirty="0" err="1" smtClean="0"/>
              <a:t>College</a:t>
            </a:r>
            <a:endParaRPr lang="fr-FR" altLang="en-US" sz="2400" dirty="0" smtClean="0"/>
          </a:p>
          <a:p>
            <a:pPr eaLnBrk="1" hangingPunct="1">
              <a:buFontTx/>
              <a:buNone/>
            </a:pPr>
            <a:endParaRPr lang="fr-FR" alt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947" y="241110"/>
            <a:ext cx="3041365" cy="42867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4114800"/>
            <a:ext cx="4189413" cy="2549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3565" y="978635"/>
            <a:ext cx="6529270" cy="4876800"/>
          </a:xfrm>
        </p:spPr>
      </p:pic>
      <p:cxnSp>
        <p:nvCxnSpPr>
          <p:cNvPr id="6" name="Straight Arrow Connector 5"/>
          <p:cNvCxnSpPr>
            <a:stCxn id="8" idx="1"/>
          </p:cNvCxnSpPr>
          <p:nvPr/>
        </p:nvCxnSpPr>
        <p:spPr>
          <a:xfrm flipH="1" flipV="1">
            <a:off x="4724400" y="3352800"/>
            <a:ext cx="2770632" cy="4132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495032" y="3581400"/>
            <a:ext cx="115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Luc’s son</a:t>
            </a:r>
            <a:endParaRPr lang="en-US" dirty="0"/>
          </a:p>
        </p:txBody>
      </p:sp>
      <p:cxnSp>
        <p:nvCxnSpPr>
          <p:cNvPr id="10" name="Straight Arrow Connector 9"/>
          <p:cNvCxnSpPr>
            <a:stCxn id="11" idx="1"/>
          </p:cNvCxnSpPr>
          <p:nvPr/>
        </p:nvCxnSpPr>
        <p:spPr>
          <a:xfrm flipH="1" flipV="1">
            <a:off x="5105400" y="1879620"/>
            <a:ext cx="2770632" cy="5517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76032" y="2108220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headed </a:t>
            </a:r>
          </a:p>
          <a:p>
            <a:r>
              <a:rPr lang="en-US" dirty="0" smtClean="0"/>
              <a:t>here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3352800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ia </a:t>
            </a:r>
            <a:r>
              <a:rPr lang="en-US" dirty="0" err="1" smtClean="0"/>
              <a:t>ferrata</a:t>
            </a:r>
            <a:r>
              <a:rPr lang="en-US" dirty="0" smtClean="0"/>
              <a:t>, near</a:t>
            </a:r>
          </a:p>
          <a:p>
            <a:r>
              <a:rPr lang="en-US" dirty="0" smtClean="0"/>
              <a:t>Lausanne, </a:t>
            </a:r>
          </a:p>
          <a:p>
            <a:r>
              <a:rPr lang="en-US" dirty="0" smtClean="0"/>
              <a:t>Switzerland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696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Question: </a:t>
            </a:r>
            <a:r>
              <a:rPr lang="en-US" dirty="0" smtClean="0"/>
              <a:t>Do you use Google Images in class?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28800" y="6400800"/>
            <a:ext cx="5808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smtClean="0"/>
              <a:t>www.google.com/search?q=13c+nmr&amp;tbm=isch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988206"/>
            <a:ext cx="6629401" cy="433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61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Context – St. Olaf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St. Olaf College – residential, liberal arts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3000 students; undergraduate only (750/</a:t>
            </a:r>
            <a:r>
              <a:rPr lang="en-US" sz="2800" dirty="0" err="1" smtClean="0"/>
              <a:t>yr</a:t>
            </a:r>
            <a:r>
              <a:rPr lang="en-US" sz="2800" dirty="0" smtClean="0"/>
              <a:t>)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300 students in first-year chemistry program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160 students take organic (3 </a:t>
            </a:r>
            <a:r>
              <a:rPr lang="en-US" sz="2800" dirty="0" err="1" smtClean="0"/>
              <a:t>sections+summer</a:t>
            </a:r>
            <a:r>
              <a:rPr lang="en-US" sz="2800" dirty="0" smtClean="0"/>
              <a:t>)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58612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Context – Chemistry 247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Standard 2-semester course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Textbook: Smith, 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ed.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Early introduction of NMR, MS, and IR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1400" dirty="0" smtClean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2800" dirty="0" smtClean="0"/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n-US" sz="28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295400" y="3352800"/>
            <a:ext cx="6404317" cy="30285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dirty="0" smtClean="0"/>
              <a:t>  1</a:t>
            </a:r>
            <a:r>
              <a:rPr lang="en-US" dirty="0"/>
              <a:t>: Structure and Bonding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dirty="0" smtClean="0"/>
              <a:t>  2</a:t>
            </a:r>
            <a:r>
              <a:rPr lang="en-US" dirty="0"/>
              <a:t>: Acids and Bases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dirty="0" smtClean="0"/>
              <a:t>  3</a:t>
            </a:r>
            <a:r>
              <a:rPr lang="en-US" dirty="0"/>
              <a:t>: Introduction to Organic Molecules and Functional Groups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dirty="0" smtClean="0"/>
              <a:t>  4</a:t>
            </a:r>
            <a:r>
              <a:rPr lang="en-US" dirty="0"/>
              <a:t>: Alkanes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dirty="0" smtClean="0"/>
              <a:t>  5</a:t>
            </a:r>
            <a:r>
              <a:rPr lang="en-US" dirty="0"/>
              <a:t>: Stereochemistry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b="1" dirty="0" smtClean="0"/>
              <a:t>14</a:t>
            </a:r>
            <a:r>
              <a:rPr lang="en-US" b="1" dirty="0"/>
              <a:t>: Nuclear Magnetic Resonance Spectroscopy </a:t>
            </a:r>
            <a:r>
              <a:rPr lang="en-US" b="1" dirty="0" smtClean="0"/>
              <a:t>   </a:t>
            </a:r>
            <a:endParaRPr lang="en-US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b="1" dirty="0"/>
              <a:t>13: Mass Spectrometry and Infrared Spectroscopy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dirty="0" smtClean="0"/>
              <a:t>  6</a:t>
            </a:r>
            <a:r>
              <a:rPr lang="en-US" dirty="0"/>
              <a:t>: Understanding Organic Reactions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dirty="0" smtClean="0"/>
              <a:t>  7</a:t>
            </a:r>
            <a:r>
              <a:rPr lang="en-US" dirty="0"/>
              <a:t>: Alkyl Halides and Nucleophilic Substitution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dirty="0" smtClean="0"/>
              <a:t>  8</a:t>
            </a:r>
            <a:r>
              <a:rPr lang="en-US" dirty="0"/>
              <a:t>: Alkyl Halides and Elimination Reactions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dirty="0" smtClean="0"/>
              <a:t>  9</a:t>
            </a:r>
            <a:r>
              <a:rPr lang="en-US" dirty="0"/>
              <a:t>: Alcohols, Ethers, and Epoxides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dirty="0"/>
              <a:t>10: Alkenes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15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Context – Chemistry 247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13" y="1600200"/>
            <a:ext cx="7910373" cy="39925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1191" y="5621435"/>
            <a:ext cx="1755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(Fall 2012, Hanson)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309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Context – Synthesis Lab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Fully robotic 400 MHz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2800" dirty="0"/>
              <a:t> </a:t>
            </a:r>
            <a:r>
              <a:rPr lang="en-US" sz="2800" dirty="0" smtClean="0"/>
              <a:t>   NMR facility (2003)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smtClean="0"/>
              <a:t>Routinely processes 3000+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2800" dirty="0" smtClean="0"/>
              <a:t>    student samples per year</a:t>
            </a:r>
            <a:endParaRPr lang="en-US" sz="28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dirty="0"/>
              <a:t> </a:t>
            </a:r>
            <a:endParaRPr lang="en-US" sz="2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en-US" sz="2800" dirty="0"/>
              <a:t>  </a:t>
            </a:r>
            <a:r>
              <a:rPr lang="en-US" sz="2800" dirty="0" smtClean="0"/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616" y="1417638"/>
            <a:ext cx="3199984" cy="25622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91800" y="6437379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http://chemapps.stolaf.edu/nmr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205" y="3581400"/>
            <a:ext cx="3746996" cy="291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6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8153400" cy="510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6437379"/>
            <a:ext cx="5647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http://chemapps.stolaf.edu/nmr/viewspec2.htm</a:t>
            </a:r>
            <a:r>
              <a:rPr lang="en-US" dirty="0" smtClean="0"/>
              <a:t> (Java)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1750" y="0"/>
            <a:ext cx="90884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JM" altLang="en-US" sz="2400" b="1" dirty="0" err="1">
                <a:solidFill>
                  <a:srgbClr val="000000"/>
                </a:solidFill>
              </a:rPr>
              <a:t>JSpecView</a:t>
            </a:r>
            <a:r>
              <a:rPr lang="en-JM" altLang="en-US" sz="2400" b="1" dirty="0">
                <a:solidFill>
                  <a:srgbClr val="000000"/>
                </a:solidFill>
              </a:rPr>
              <a:t> Front-End for St. Olaf NMR Facility (2012)</a:t>
            </a:r>
            <a:endParaRPr lang="en-JM" alt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4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2232</TotalTime>
  <Words>721</Words>
  <Application>Microsoft Office PowerPoint</Application>
  <PresentationFormat>On-screen Show (4:3)</PresentationFormat>
  <Paragraphs>152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Context – St. Olaf</vt:lpstr>
      <vt:lpstr>Context – Chemistry 247</vt:lpstr>
      <vt:lpstr>Context – Chemistry 247</vt:lpstr>
      <vt:lpstr>Context – Synthesis Lab</vt:lpstr>
      <vt:lpstr>PowerPoint Presentation</vt:lpstr>
      <vt:lpstr>PowerPoint Presentation</vt:lpstr>
      <vt:lpstr>PowerPoint Presentation</vt:lpstr>
      <vt:lpstr>Real-Time access to 3D chemical structures (2013)</vt:lpstr>
      <vt:lpstr>Real-Time access to 3D chemical structures (2013)</vt:lpstr>
      <vt:lpstr>Real-Time access to 3D chemical structures (2013)</vt:lpstr>
      <vt:lpstr>PowerPoint Presentation</vt:lpstr>
      <vt:lpstr>PowerPoint Presentation</vt:lpstr>
      <vt:lpstr>PowerPoint Presentation</vt:lpstr>
      <vt:lpstr>Real-Time NMR spectrum prediction</vt:lpstr>
      <vt:lpstr>Real-Time NMR spectrum prediction</vt:lpstr>
      <vt:lpstr>Real-Time NMR spectrum prediction</vt:lpstr>
      <vt:lpstr>Real-Time NMR spectrum prediction</vt:lpstr>
      <vt:lpstr>Real-Time NMR spectrum prediction</vt:lpstr>
      <vt:lpstr>Real-Time NMR spectrum prediction</vt:lpstr>
      <vt:lpstr>Real-Time NMR spectrum prediction</vt:lpstr>
      <vt:lpstr>Real-Time NMR spectrum prediction</vt:lpstr>
      <vt:lpstr>Real-Time NMR spectrum prediction</vt:lpstr>
      <vt:lpstr>Real-Time NMR spectrum prediction</vt:lpstr>
      <vt:lpstr>Real-Time NMR spectrum prediction</vt:lpstr>
      <vt:lpstr>Real-Time NMR spectrum prediction</vt:lpstr>
      <vt:lpstr>Real-Time NMR spectrum prediction</vt:lpstr>
      <vt:lpstr>Prediction of 13C and 2D spectra (LP)</vt:lpstr>
      <vt:lpstr>Prediction of 13C and 2D spectra (LP)</vt:lpstr>
      <vt:lpstr>Interactive IR analysis (RL)</vt:lpstr>
      <vt:lpstr>Welcome to the age of the internet as a utility!</vt:lpstr>
      <vt:lpstr>Thank you!</vt:lpstr>
      <vt:lpstr>PowerPoint Presentation</vt:lpstr>
    </vt:vector>
  </TitlesOfParts>
  <Company>St. Olaf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Jmol</dc:title>
  <dc:creator>Bob Hanson</dc:creator>
  <cp:lastModifiedBy>RM Hanson</cp:lastModifiedBy>
  <cp:revision>207</cp:revision>
  <dcterms:created xsi:type="dcterms:W3CDTF">2010-08-01T10:01:50Z</dcterms:created>
  <dcterms:modified xsi:type="dcterms:W3CDTF">2015-03-22T10:42:48Z</dcterms:modified>
</cp:coreProperties>
</file>