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355" r:id="rId4"/>
    <p:sldId id="435" r:id="rId5"/>
    <p:sldId id="429" r:id="rId6"/>
    <p:sldId id="439" r:id="rId7"/>
    <p:sldId id="445" r:id="rId8"/>
    <p:sldId id="374" r:id="rId9"/>
    <p:sldId id="417" r:id="rId10"/>
    <p:sldId id="477" r:id="rId11"/>
    <p:sldId id="461" r:id="rId12"/>
    <p:sldId id="437" r:id="rId13"/>
    <p:sldId id="482" r:id="rId14"/>
    <p:sldId id="440" r:id="rId15"/>
    <p:sldId id="441" r:id="rId16"/>
    <p:sldId id="455" r:id="rId17"/>
    <p:sldId id="465" r:id="rId18"/>
    <p:sldId id="483" r:id="rId19"/>
    <p:sldId id="469" r:id="rId20"/>
    <p:sldId id="449" r:id="rId21"/>
    <p:sldId id="471" r:id="rId22"/>
    <p:sldId id="484" r:id="rId23"/>
    <p:sldId id="463" r:id="rId24"/>
    <p:sldId id="473" r:id="rId25"/>
    <p:sldId id="475" r:id="rId26"/>
    <p:sldId id="458" r:id="rId27"/>
    <p:sldId id="460" r:id="rId28"/>
    <p:sldId id="451" r:id="rId29"/>
    <p:sldId id="452" r:id="rId30"/>
    <p:sldId id="485" r:id="rId31"/>
    <p:sldId id="486" r:id="rId32"/>
    <p:sldId id="487" r:id="rId33"/>
    <p:sldId id="454" r:id="rId34"/>
    <p:sldId id="479" r:id="rId35"/>
    <p:sldId id="478" r:id="rId36"/>
    <p:sldId id="480" r:id="rId37"/>
    <p:sldId id="481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grNf/nn1Q59C/iJQQBKHgIaTdW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E7818-81DB-4B7E-9B88-75692340C3BA}">
  <a:tblStyle styleId="{73AE7818-81DB-4B7E-9B88-75692340C3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0" y="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4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10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73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29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21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42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974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23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29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192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6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8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8"/>
          <p:cNvSpPr txBox="1">
            <a:spLocks noGrp="1"/>
          </p:cNvSpPr>
          <p:nvPr>
            <p:ph type="body" idx="1"/>
          </p:nvPr>
        </p:nvSpPr>
        <p:spPr>
          <a:xfrm>
            <a:off x="311700" y="1440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8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26/03/2023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9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7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1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1"/>
          <p:cNvSpPr txBox="1">
            <a:spLocks noGrp="1"/>
          </p:cNvSpPr>
          <p:nvPr>
            <p:ph type="body" idx="1"/>
          </p:nvPr>
        </p:nvSpPr>
        <p:spPr>
          <a:xfrm>
            <a:off x="311700" y="14400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81"/>
          <p:cNvSpPr txBox="1">
            <a:spLocks noGrp="1"/>
          </p:cNvSpPr>
          <p:nvPr>
            <p:ph type="body" idx="2"/>
          </p:nvPr>
        </p:nvSpPr>
        <p:spPr>
          <a:xfrm>
            <a:off x="4832400" y="144000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project/2019-031-1-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full/10.1021/acs.joc.0c00248" TargetMode="External"/><Relationship Id="rId2" Type="http://schemas.openxmlformats.org/officeDocument/2006/relationships/hyperlink" Target="https://github.com/IUPAC/IUPAC-FAIRSpec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acs.org/doi/abs/10.1021/acs.orglett.ol0c01277" TargetMode="External"/><Relationship Id="rId3" Type="http://schemas.openxmlformats.org/officeDocument/2006/relationships/hyperlink" Target="https://pubs.acs.org/doi/10.1021/acs.joc.0c00770" TargetMode="External"/><Relationship Id="rId7" Type="http://schemas.openxmlformats.org/officeDocument/2006/relationships/hyperlink" Target="https://pubs.acs.org/doi/abs/10.1021/acs.orglett.ol0c0119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s.acs.org/doi/abs/10.1021/acs.orglett.ol0c01022" TargetMode="External"/><Relationship Id="rId5" Type="http://schemas.openxmlformats.org/officeDocument/2006/relationships/hyperlink" Target="https://pubs.acs.org/doi/abs/10.1021/acs.orglett.ol0c00967" TargetMode="External"/><Relationship Id="rId4" Type="http://schemas.openxmlformats.org/officeDocument/2006/relationships/hyperlink" Target="https://pubs.acs.org/doi/abs/10.1021/acs.orglett.0c00874" TargetMode="External"/><Relationship Id="rId9" Type="http://schemas.openxmlformats.org/officeDocument/2006/relationships/hyperlink" Target="https://pubs.acs.org/doi/abs/10.1021/acs.orglett.ol0c012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r/ead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apps.stolaf.edu/iupac/site/ifd4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oc.gov/rr/ead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pac-2021-200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pac-2021-200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ctrTitle"/>
          </p:nvPr>
        </p:nvSpPr>
        <p:spPr>
          <a:xfrm>
            <a:off x="311700" y="-171251"/>
            <a:ext cx="8520600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761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800" b="1" dirty="0">
                <a:solidFill>
                  <a:srgbClr val="0000FF"/>
                </a:solidFill>
              </a:rPr>
              <a:t>Proposed application of the IUPAC </a:t>
            </a:r>
            <a:r>
              <a:rPr lang="en-US" sz="2800" b="1" dirty="0" err="1">
                <a:solidFill>
                  <a:srgbClr val="0000FF"/>
                </a:solidFill>
              </a:rPr>
              <a:t>FAIRSpec</a:t>
            </a:r>
            <a:r>
              <a:rPr lang="en-US" sz="2800" b="1" dirty="0">
                <a:solidFill>
                  <a:srgbClr val="0000FF"/>
                </a:solidFill>
              </a:rPr>
              <a:t> Finding Aid for standardized repository data introduction and delivery of metadata via an API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11700" y="2403238"/>
            <a:ext cx="85206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" sz="2400" dirty="0">
                <a:solidFill>
                  <a:srgbClr val="262626"/>
                </a:solidFill>
              </a:rPr>
              <a:t>ACS National Meeting, Mar. 26, 2023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sz="2400" b="1" dirty="0">
              <a:solidFill>
                <a:srgbClr val="26262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sz="2400" b="1" dirty="0"/>
              <a:t>Robert M. Hanson</a:t>
            </a:r>
            <a:r>
              <a:rPr lang="en-US" sz="2400" dirty="0"/>
              <a:t>, Mark Archibald, Ian Bruno, Stuart J. Chalk, Anthony N. Davies, Damien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sz="2400" dirty="0" err="1"/>
              <a:t>Jeannerat</a:t>
            </a:r>
            <a:r>
              <a:rPr lang="en-US" sz="2400" dirty="0"/>
              <a:t>, Robert J. Lancashire, Jeff Lang, Henry S. </a:t>
            </a:r>
            <a:r>
              <a:rPr lang="en-US" sz="2400" dirty="0" err="1"/>
              <a:t>Rzepa</a:t>
            </a:r>
            <a:endParaRPr lang="en-US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endParaRPr sz="24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" sz="2400" b="1" u="sng" dirty="0">
                <a:solidFill>
                  <a:schemeClr val="hlink"/>
                </a:solidFill>
                <a:hlinkClick r:id="rId3"/>
              </a:rPr>
              <a:t>IUPAC Project 2019-031-1-024</a:t>
            </a:r>
            <a:endParaRPr sz="2400" b="1" u="sng" dirty="0">
              <a:solidFill>
                <a:schemeClr val="hlink"/>
              </a:solidFill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311700" y="4620280"/>
            <a:ext cx="8520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Division of Chemical Information:</a:t>
            </a:r>
            <a:b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100" b="1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Framing FAIR: Scientific Research Data Sharing Policies, Frameworks and Principles</a:t>
            </a:r>
            <a:r>
              <a:rPr lang="en" sz="110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F151-3CFA-4E40-8524-D8E27A20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IUPAC </a:t>
            </a:r>
            <a:r>
              <a:rPr lang="en-US" dirty="0" err="1"/>
              <a:t>FAIRData</a:t>
            </a:r>
            <a:r>
              <a:rPr lang="en-US" dirty="0"/>
              <a:t>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2776-2E60-4C65-9998-38E3DFE8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50" y="1124418"/>
            <a:ext cx="3151349" cy="395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They can be as complex as a collection of experimental spectra with associated samples, chemical structures, predicted spectra, and various analysis objects.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60041E-584B-4544-B269-77938B760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012"/>
              </p:ext>
            </p:extLst>
          </p:nvPr>
        </p:nvGraphicFramePr>
        <p:xfrm>
          <a:off x="2597136" y="1543663"/>
          <a:ext cx="6308725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009019" imgH="3820379" progId="ChemDraw.Document.6.0">
                  <p:embed/>
                </p:oleObj>
              </mc:Choice>
              <mc:Fallback>
                <p:oleObj name="CS ChemDraw Drawing" r:id="rId2" imgW="7009019" imgH="3820379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60041E-584B-4544-B269-77938B760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7136" y="1543663"/>
                        <a:ext cx="6308725" cy="344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Products to Date – GitHub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8214-C185-4513-83F1-1BE436BD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51500" cy="38520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900" b="1" dirty="0">
                <a:solidFill>
                  <a:schemeClr val="tx1"/>
                </a:solidFill>
                <a:hlinkClick r:id="rId2"/>
              </a:rPr>
              <a:t>https://github.com/IUPAC/IUPAC-FAIRSpec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Repository for project digital outputs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Collection of 13 </a:t>
            </a:r>
            <a:r>
              <a:rPr lang="en-US" sz="1900" dirty="0">
                <a:solidFill>
                  <a:schemeClr val="tx1"/>
                </a:solidFill>
                <a:hlinkClick r:id="rId3"/>
              </a:rPr>
              <a:t>ACS pilot study</a:t>
            </a:r>
            <a:r>
              <a:rPr lang="en-US" sz="1900" dirty="0">
                <a:solidFill>
                  <a:schemeClr val="tx1"/>
                </a:solidFill>
              </a:rPr>
              <a:t> spectroscopic “supporting data” aggregations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Eclipse open-source Java project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IUPAC </a:t>
            </a:r>
            <a:r>
              <a:rPr lang="en-US" sz="1500" dirty="0" err="1">
                <a:solidFill>
                  <a:schemeClr val="tx1"/>
                </a:solidFill>
              </a:rPr>
              <a:t>FAIRData</a:t>
            </a:r>
            <a:r>
              <a:rPr lang="en-US" sz="1500" dirty="0">
                <a:solidFill>
                  <a:schemeClr val="tx1"/>
                </a:solidFill>
              </a:rPr>
              <a:t> object model programmatic description and implementation development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IUPAC </a:t>
            </a:r>
            <a:r>
              <a:rPr lang="en-US" sz="1500" dirty="0" err="1">
                <a:solidFill>
                  <a:schemeClr val="tx1"/>
                </a:solidFill>
              </a:rPr>
              <a:t>FAIRSpec</a:t>
            </a:r>
            <a:r>
              <a:rPr lang="en-US" sz="1500" dirty="0">
                <a:solidFill>
                  <a:schemeClr val="tx1"/>
                </a:solidFill>
              </a:rPr>
              <a:t> Finding Aid serialization development and testing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metadata/data extractor prototyping</a:t>
            </a:r>
          </a:p>
        </p:txBody>
      </p:sp>
    </p:spTree>
    <p:extLst>
      <p:ext uri="{BB962C8B-B14F-4D97-AF65-F5344CB8AC3E}">
        <p14:creationId xmlns:p14="http://schemas.microsoft.com/office/powerpoint/2010/main" val="72531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dirty="0">
                <a:solidFill>
                  <a:srgbClr val="0000FF"/>
                </a:solidFill>
              </a:rPr>
              <a:t>Examples of Digital Aggregations</a:t>
            </a:r>
            <a:endParaRPr dirty="0"/>
          </a:p>
        </p:txBody>
      </p:sp>
      <p:sp>
        <p:nvSpPr>
          <p:cNvPr id="253" name="Google Shape;253;p11"/>
          <p:cNvSpPr txBox="1">
            <a:spLocks noGrp="1"/>
          </p:cNvSpPr>
          <p:nvPr>
            <p:ph type="body" idx="1"/>
          </p:nvPr>
        </p:nvSpPr>
        <p:spPr>
          <a:xfrm>
            <a:off x="311700" y="14400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254" name="Google Shape;254;p11"/>
          <p:cNvGraphicFramePr/>
          <p:nvPr/>
        </p:nvGraphicFramePr>
        <p:xfrm>
          <a:off x="159201" y="821150"/>
          <a:ext cx="8825575" cy="4217350"/>
        </p:xfrm>
        <a:graphic>
          <a:graphicData uri="http://schemas.openxmlformats.org/drawingml/2006/table">
            <a:tbl>
              <a:tblPr>
                <a:noFill/>
                <a:tableStyleId>{73AE7818-81DB-4B7E-9B88-75692340C3BA}</a:tableStyleId>
              </a:tblPr>
              <a:tblGrid>
                <a:gridCol w="185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9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 dirty="0"/>
                        <a:t>ACS</a:t>
                      </a:r>
                      <a:br>
                        <a:rPr lang="en" sz="2000" b="0" u="none" strike="noStrike" cap="none" dirty="0"/>
                      </a:br>
                      <a:r>
                        <a:rPr lang="en" sz="2000" b="0" u="none" strike="noStrike" cap="none" dirty="0"/>
                        <a:t>Aggregation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Size (MB)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digital entities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(zip)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(raw)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strike="noStrike" cap="none"/>
                        <a:t>files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type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joc.0c00770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25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37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720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 dirty="0"/>
                        <a:t>11 cmpd dirs; 24 Bruker datasets &amp;</a:t>
                      </a:r>
                      <a:br>
                        <a:rPr lang="en" sz="2000" b="0" u="none" strike="noStrike" cap="none" dirty="0"/>
                      </a:br>
                      <a:r>
                        <a:rPr lang="en" sz="2000" b="0" u="none" strike="noStrike" cap="none" dirty="0"/>
                        <a:t>12 mnova files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orglett.0c00874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27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40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1616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36 cmpd dirs; 76 Bruker datasets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orglett.0c00967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29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41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1354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33 cmpd dirs; 62 Bruker datasets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orglett.0c01022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15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52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66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 dirty="0"/>
                        <a:t>2 dirs; 64 mnova files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orglett.0c01197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79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101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61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 dirty="0"/>
                        <a:t>2 dirs; 59 mnova files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8"/>
                        </a:rPr>
                        <a:t>orglett.0c01277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52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74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2463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63 cmpd dirs; 124 Bruker datasets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sng" strike="noStrike" cap="none">
                          <a:solidFill>
                            <a:schemeClr val="hlink"/>
                          </a:solidFill>
                          <a:hlinkClick r:id="rId9"/>
                        </a:rPr>
                        <a:t>orglett.0c01297</a:t>
                      </a:r>
                      <a:endParaRPr sz="2000" b="0" u="none" strike="noStrike" cap="none" dirty="0"/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57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73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/>
                        <a:t>1544</a:t>
                      </a:r>
                      <a:endParaRPr sz="2000" b="0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b="0" u="none" strike="noStrike" cap="none" dirty="0"/>
                        <a:t>29 cmpd dirs; 58 Bruker datasets</a:t>
                      </a:r>
                      <a:endParaRPr sz="2000" b="0" u="none" strike="noStrike" cap="none" dirty="0"/>
                    </a:p>
                  </a:txBody>
                  <a:tcPr marL="108000" marR="0" marT="72000" marB="72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“Finding Aid” Inspiration – EAD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3C1C3-54D8-BC56-52A6-E19E9BD0F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7" y="1126844"/>
            <a:ext cx="7935265" cy="28898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D398F-FE07-20DC-BA63-2AC31A03B99C}"/>
              </a:ext>
            </a:extLst>
          </p:cNvPr>
          <p:cNvSpPr txBox="1"/>
          <p:nvPr/>
        </p:nvSpPr>
        <p:spPr>
          <a:xfrm>
            <a:off x="402257" y="476935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https://www.loc.gov/rr/ead/</a:t>
            </a:r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1C97F8-3F3D-13A4-A9FD-9D3156BB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87" y="4050990"/>
            <a:ext cx="7593837" cy="8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Products to Date – Demo 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8214-C185-4513-83F1-1BE436BD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515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900" b="1" dirty="0">
                <a:solidFill>
                  <a:schemeClr val="tx1"/>
                </a:solidFill>
                <a:hlinkClick r:id="rId2"/>
              </a:rPr>
              <a:t>https://chemapps.stolaf.edu/iupac/site/ifd4/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Collection of 13 IUPAC </a:t>
            </a:r>
            <a:r>
              <a:rPr lang="en-US" sz="1900" dirty="0" err="1">
                <a:solidFill>
                  <a:schemeClr val="tx1"/>
                </a:solidFill>
              </a:rPr>
              <a:t>FAIRSpec</a:t>
            </a:r>
            <a:r>
              <a:rPr lang="en-US" sz="1900" dirty="0">
                <a:solidFill>
                  <a:schemeClr val="tx1"/>
                </a:solidFill>
              </a:rPr>
              <a:t> Finding Aids (JSON) and their associated IUPAC </a:t>
            </a:r>
            <a:r>
              <a:rPr lang="en-US" sz="1900" dirty="0" err="1">
                <a:solidFill>
                  <a:schemeClr val="tx1"/>
                </a:solidFill>
              </a:rPr>
              <a:t>FAIRSpec</a:t>
            </a:r>
            <a:r>
              <a:rPr lang="en-US" sz="1900" dirty="0">
                <a:solidFill>
                  <a:schemeClr val="tx1"/>
                </a:solidFill>
              </a:rPr>
              <a:t> Collections generated by the extractor prototype from the ACS pilot SI data packages. 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Small JavaScript library demonstrating (minimal) processing and rendering of the finding aids.</a:t>
            </a:r>
          </a:p>
          <a:p>
            <a:pPr marL="114300" indent="0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4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D328-FE23-449F-76D9-829D6E8E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1D69-7F3E-A9D1-BDE9-FE5E1A35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1D107-7E7A-229F-01AA-83A7275B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6" y="0"/>
            <a:ext cx="88888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D4-A7A5-BC17-BA9F-C4DB64D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7A0-4D75-5EF3-61B4-91E41526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95449-7179-1696-D302-57D4CDF7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87" y="0"/>
            <a:ext cx="50024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699503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Research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79633-8FA1-277F-9066-36F0486515E0}"/>
              </a:ext>
            </a:extLst>
          </p:cNvPr>
          <p:cNvSpPr/>
          <p:nvPr/>
        </p:nvSpPr>
        <p:spPr>
          <a:xfrm>
            <a:off x="5459842" y="2104586"/>
            <a:ext cx="1005460" cy="1389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01D1A-2438-18FE-32D5-3B74E9276355}"/>
              </a:ext>
            </a:extLst>
          </p:cNvPr>
          <p:cNvSpPr/>
          <p:nvPr/>
        </p:nvSpPr>
        <p:spPr>
          <a:xfrm>
            <a:off x="204755" y="2617494"/>
            <a:ext cx="8430823" cy="220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98DB0F-1291-482B-963C-0822FF06A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887806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B04B68-E2B4-2001-2F32-F1C9002F2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3545F1-8AB8-5465-8D82-4AAF7C1C20C1}"/>
              </a:ext>
            </a:extLst>
          </p:cNvPr>
          <p:cNvSpPr/>
          <p:nvPr/>
        </p:nvSpPr>
        <p:spPr>
          <a:xfrm>
            <a:off x="5383958" y="1904684"/>
            <a:ext cx="1085138" cy="160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91276-CE01-E4BB-6F61-DA542A391E06}"/>
              </a:ext>
            </a:extLst>
          </p:cNvPr>
          <p:cNvSpPr/>
          <p:nvPr/>
        </p:nvSpPr>
        <p:spPr>
          <a:xfrm>
            <a:off x="360316" y="2413811"/>
            <a:ext cx="8836802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699503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Publication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79633-8FA1-277F-9066-36F0486515E0}"/>
              </a:ext>
            </a:extLst>
          </p:cNvPr>
          <p:cNvSpPr/>
          <p:nvPr/>
        </p:nvSpPr>
        <p:spPr>
          <a:xfrm>
            <a:off x="5459842" y="2104586"/>
            <a:ext cx="1005460" cy="1389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01D1A-2438-18FE-32D5-3B74E9276355}"/>
              </a:ext>
            </a:extLst>
          </p:cNvPr>
          <p:cNvSpPr/>
          <p:nvPr/>
        </p:nvSpPr>
        <p:spPr>
          <a:xfrm>
            <a:off x="204755" y="2617494"/>
            <a:ext cx="8430823" cy="220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98DB0F-1291-482B-963C-0822FF06A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98DB0F-1291-482B-963C-0822FF06A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3545F1-8AB8-5465-8D82-4AAF7C1C20C1}"/>
              </a:ext>
            </a:extLst>
          </p:cNvPr>
          <p:cNvSpPr/>
          <p:nvPr/>
        </p:nvSpPr>
        <p:spPr>
          <a:xfrm>
            <a:off x="5383958" y="1904684"/>
            <a:ext cx="1085138" cy="160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291276-CE01-E4BB-6F61-DA542A391E06}"/>
              </a:ext>
            </a:extLst>
          </p:cNvPr>
          <p:cNvSpPr/>
          <p:nvPr/>
        </p:nvSpPr>
        <p:spPr>
          <a:xfrm>
            <a:off x="4159930" y="2413811"/>
            <a:ext cx="5037187" cy="2599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36FA9E-747B-718F-744D-30816E6CE914}"/>
              </a:ext>
            </a:extLst>
          </p:cNvPr>
          <p:cNvSpPr/>
          <p:nvPr/>
        </p:nvSpPr>
        <p:spPr>
          <a:xfrm>
            <a:off x="451313" y="3556496"/>
            <a:ext cx="8898205" cy="160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35029D9-EE8D-A2FC-B71D-4707F0E24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54923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B98DB0F-1291-482B-963C-0822FF06A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699503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Deposition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79633-8FA1-277F-9066-36F0486515E0}"/>
              </a:ext>
            </a:extLst>
          </p:cNvPr>
          <p:cNvSpPr/>
          <p:nvPr/>
        </p:nvSpPr>
        <p:spPr>
          <a:xfrm>
            <a:off x="6610544" y="1330871"/>
            <a:ext cx="2533456" cy="16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01D1A-2438-18FE-32D5-3B74E9276355}"/>
              </a:ext>
            </a:extLst>
          </p:cNvPr>
          <p:cNvSpPr/>
          <p:nvPr/>
        </p:nvSpPr>
        <p:spPr>
          <a:xfrm>
            <a:off x="6802984" y="2617494"/>
            <a:ext cx="1832594" cy="2204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BFCEF-82B2-C71C-C584-1E374E2735BB}"/>
              </a:ext>
            </a:extLst>
          </p:cNvPr>
          <p:cNvSpPr/>
          <p:nvPr/>
        </p:nvSpPr>
        <p:spPr>
          <a:xfrm>
            <a:off x="1972979" y="3471685"/>
            <a:ext cx="6814999" cy="1503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ABF8D-59E2-BA91-F104-5A29598B4857}"/>
              </a:ext>
            </a:extLst>
          </p:cNvPr>
          <p:cNvSpPr/>
          <p:nvPr/>
        </p:nvSpPr>
        <p:spPr>
          <a:xfrm>
            <a:off x="311699" y="3103648"/>
            <a:ext cx="2279733" cy="2023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3D7BE3-02C2-73E4-B114-CED57988300B}"/>
              </a:ext>
            </a:extLst>
          </p:cNvPr>
          <p:cNvSpPr/>
          <p:nvPr/>
        </p:nvSpPr>
        <p:spPr>
          <a:xfrm>
            <a:off x="307198" y="2362350"/>
            <a:ext cx="1999670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76167-A9AD-BF20-E332-4388B5CC6A3A}"/>
              </a:ext>
            </a:extLst>
          </p:cNvPr>
          <p:cNvSpPr/>
          <p:nvPr/>
        </p:nvSpPr>
        <p:spPr>
          <a:xfrm>
            <a:off x="76592" y="2869042"/>
            <a:ext cx="2556784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3B4D54-03CD-7EC0-5E49-1C4674A36F3A}"/>
              </a:ext>
            </a:extLst>
          </p:cNvPr>
          <p:cNvSpPr/>
          <p:nvPr/>
        </p:nvSpPr>
        <p:spPr>
          <a:xfrm>
            <a:off x="6568599" y="2972118"/>
            <a:ext cx="2556784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Would provide standardized ingest mechanism for a repository</a:t>
            </a:r>
          </a:p>
          <a:p>
            <a:r>
              <a:rPr lang="en-US" dirty="0"/>
              <a:t>Would allow pre-ingest validation and error correction</a:t>
            </a:r>
          </a:p>
          <a:p>
            <a:r>
              <a:rPr lang="en-US" dirty="0"/>
              <a:t>Would allow automated workflow for bulk deposition of datasets</a:t>
            </a:r>
          </a:p>
          <a:p>
            <a:r>
              <a:rPr lang="en-US" dirty="0"/>
              <a:t>Would interface with systems generating and preserving instrument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3DC881F-ADCD-4D4C-831E-9D1E35D4B1B3}"/>
              </a:ext>
            </a:extLst>
          </p:cNvPr>
          <p:cNvGrpSpPr/>
          <p:nvPr/>
        </p:nvGrpSpPr>
        <p:grpSpPr>
          <a:xfrm>
            <a:off x="3387778" y="87475"/>
            <a:ext cx="2368444" cy="1857831"/>
            <a:chOff x="4450278" y="116632"/>
            <a:chExt cx="3157925" cy="24771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2CCADAE-7D40-42AE-92E9-9C4E3D5A7926}"/>
                </a:ext>
              </a:extLst>
            </p:cNvPr>
            <p:cNvGrpSpPr/>
            <p:nvPr/>
          </p:nvGrpSpPr>
          <p:grpSpPr>
            <a:xfrm>
              <a:off x="4450278" y="116632"/>
              <a:ext cx="1440000" cy="2477108"/>
              <a:chOff x="4450278" y="116632"/>
              <a:chExt cx="1440000" cy="247710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357FEBE-FB88-41B5-B905-4B1FFD0F1C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640" r="9345" b="19240"/>
              <a:stretch/>
            </p:blipFill>
            <p:spPr>
              <a:xfrm>
                <a:off x="4450278" y="116632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97B9DC-14DB-430B-9E78-D6BD49A0FECD}"/>
                  </a:ext>
                </a:extLst>
              </p:cNvPr>
              <p:cNvSpPr txBox="1"/>
              <p:nvPr/>
            </p:nvSpPr>
            <p:spPr>
              <a:xfrm>
                <a:off x="4450278" y="1916632"/>
                <a:ext cx="1440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Bob</a:t>
                </a:r>
                <a:b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Hanson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A38C65-9928-4F28-8D54-4E10D308091E}"/>
                </a:ext>
              </a:extLst>
            </p:cNvPr>
            <p:cNvGrpSpPr/>
            <p:nvPr/>
          </p:nvGrpSpPr>
          <p:grpSpPr>
            <a:xfrm>
              <a:off x="6168203" y="116632"/>
              <a:ext cx="1440000" cy="2477108"/>
              <a:chOff x="1764013" y="360000"/>
              <a:chExt cx="1440000" cy="247710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A19C649-D871-4FB6-B6F4-D908F7EB1A1E}"/>
                  </a:ext>
                </a:extLst>
              </p:cNvPr>
              <p:cNvPicPr/>
              <p:nvPr/>
            </p:nvPicPr>
            <p:blipFill rotWithShape="1">
              <a:blip r:embed="rId3"/>
              <a:srcRect l="1" t="-536" r="105" b="536"/>
              <a:stretch/>
            </p:blipFill>
            <p:spPr>
              <a:xfrm>
                <a:off x="1764013" y="360000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83026F-B702-4B2A-9944-1A75938DCC7B}"/>
                  </a:ext>
                </a:extLst>
              </p:cNvPr>
              <p:cNvSpPr txBox="1"/>
              <p:nvPr/>
            </p:nvSpPr>
            <p:spPr>
              <a:xfrm>
                <a:off x="1764013" y="2160000"/>
                <a:ext cx="1440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3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Damien Jeannerat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5FA1279-0D57-4512-8EDA-8EBC939CD4FC}"/>
              </a:ext>
            </a:extLst>
          </p:cNvPr>
          <p:cNvGrpSpPr/>
          <p:nvPr/>
        </p:nvGrpSpPr>
        <p:grpSpPr>
          <a:xfrm>
            <a:off x="395654" y="3057805"/>
            <a:ext cx="8352692" cy="1851027"/>
            <a:chOff x="527538" y="4077072"/>
            <a:chExt cx="11136923" cy="24680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AEB85BB-7E84-4FEF-B922-69F4267DE5D3}"/>
                </a:ext>
              </a:extLst>
            </p:cNvPr>
            <p:cNvGrpSpPr/>
            <p:nvPr/>
          </p:nvGrpSpPr>
          <p:grpSpPr>
            <a:xfrm>
              <a:off x="527538" y="4077072"/>
              <a:ext cx="1440000" cy="2468036"/>
              <a:chOff x="527538" y="4077072"/>
              <a:chExt cx="1440000" cy="2468036"/>
            </a:xfrm>
          </p:grpSpPr>
          <p:pic>
            <p:nvPicPr>
              <p:cNvPr id="16" name="Picture 15" descr="Mark Archibald">
                <a:extLst>
                  <a:ext uri="{FF2B5EF4-FFF2-40B4-BE49-F238E27FC236}">
                    <a16:creationId xmlns:a16="http://schemas.microsoft.com/office/drawing/2014/main" id="{167BA8AB-16ED-4DE6-986C-113B8C01A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03" r="5196"/>
              <a:stretch/>
            </p:blipFill>
            <p:spPr bwMode="auto">
              <a:xfrm>
                <a:off x="527538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78AFA2-0E39-4098-9D92-A3CBCE799C97}"/>
                  </a:ext>
                </a:extLst>
              </p:cNvPr>
              <p:cNvSpPr txBox="1"/>
              <p:nvPr/>
            </p:nvSpPr>
            <p:spPr>
              <a:xfrm>
                <a:off x="545538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Mark Archibald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BA030CC-8703-43C1-9054-7197F64A5E54}"/>
                </a:ext>
              </a:extLst>
            </p:cNvPr>
            <p:cNvGrpSpPr/>
            <p:nvPr/>
          </p:nvGrpSpPr>
          <p:grpSpPr>
            <a:xfrm>
              <a:off x="2143692" y="4077072"/>
              <a:ext cx="1440000" cy="2468036"/>
              <a:chOff x="2249913" y="4077072"/>
              <a:chExt cx="1440000" cy="246803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5523CE9-EDDF-42A5-B49C-B61256583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" r="-2934"/>
              <a:stretch/>
            </p:blipFill>
            <p:spPr>
              <a:xfrm>
                <a:off x="2249913" y="4077072"/>
                <a:ext cx="1440000" cy="1800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ACAF3-3F76-4314-B2C0-84100479189B}"/>
                  </a:ext>
                </a:extLst>
              </p:cNvPr>
              <p:cNvSpPr txBox="1"/>
              <p:nvPr/>
            </p:nvSpPr>
            <p:spPr>
              <a:xfrm>
                <a:off x="2267913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Ian</a:t>
                </a:r>
                <a:br>
                  <a:rPr lang="nl-NL" sz="1350" b="1" dirty="0">
                    <a:ea typeface="Times New Roman" panose="02020603050405020304" pitchFamily="18" charset="0"/>
                  </a:rPr>
                </a:br>
                <a:r>
                  <a:rPr lang="nl-NL" sz="1350" b="1" dirty="0">
                    <a:ea typeface="Times New Roman" panose="02020603050405020304" pitchFamily="18" charset="0"/>
                  </a:rPr>
                  <a:t>Bruno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ACD70C2-1FD0-45AB-ACB4-0C8FE7E951FD}"/>
                </a:ext>
              </a:extLst>
            </p:cNvPr>
            <p:cNvGrpSpPr/>
            <p:nvPr/>
          </p:nvGrpSpPr>
          <p:grpSpPr>
            <a:xfrm>
              <a:off x="3759846" y="4077072"/>
              <a:ext cx="1440000" cy="2468035"/>
              <a:chOff x="3785665" y="4077072"/>
              <a:chExt cx="1440000" cy="2468035"/>
            </a:xfrm>
          </p:grpSpPr>
          <p:pic>
            <p:nvPicPr>
              <p:cNvPr id="20" name="Picture 19" descr="Stuart Chalk">
                <a:extLst>
                  <a:ext uri="{FF2B5EF4-FFF2-40B4-BE49-F238E27FC236}">
                    <a16:creationId xmlns:a16="http://schemas.microsoft.com/office/drawing/2014/main" id="{AA7091A8-E29F-43EF-A2A8-6985F384D5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8" t="2830" r="188" b="2830"/>
              <a:stretch/>
            </p:blipFill>
            <p:spPr bwMode="auto">
              <a:xfrm>
                <a:off x="3785665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3A25CD-A7F4-42A7-9EA7-6B7024F383BC}"/>
                  </a:ext>
                </a:extLst>
              </p:cNvPr>
              <p:cNvSpPr txBox="1"/>
              <p:nvPr/>
            </p:nvSpPr>
            <p:spPr>
              <a:xfrm>
                <a:off x="3803665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Stuart Chalk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9C3955B-5F5B-4470-A12F-B05857857A23}"/>
                </a:ext>
              </a:extLst>
            </p:cNvPr>
            <p:cNvGrpSpPr/>
            <p:nvPr/>
          </p:nvGrpSpPr>
          <p:grpSpPr>
            <a:xfrm>
              <a:off x="5376000" y="4077072"/>
              <a:ext cx="1440000" cy="2468035"/>
              <a:chOff x="6985143" y="4077072"/>
              <a:chExt cx="1440000" cy="2468035"/>
            </a:xfrm>
          </p:grpSpPr>
          <p:pic>
            <p:nvPicPr>
              <p:cNvPr id="25" name="Picture 24" descr="Tony Davies">
                <a:extLst>
                  <a:ext uri="{FF2B5EF4-FFF2-40B4-BE49-F238E27FC236}">
                    <a16:creationId xmlns:a16="http://schemas.microsoft.com/office/drawing/2014/main" id="{B06B2D2D-D607-47B9-A0C4-80232593A1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8" t="-444" r="1971" b="7853"/>
              <a:stretch/>
            </p:blipFill>
            <p:spPr bwMode="auto">
              <a:xfrm>
                <a:off x="6985143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5D4854-2634-4CF9-9743-3C7F19C39F2E}"/>
                  </a:ext>
                </a:extLst>
              </p:cNvPr>
              <p:cNvSpPr txBox="1"/>
              <p:nvPr/>
            </p:nvSpPr>
            <p:spPr>
              <a:xfrm>
                <a:off x="7003143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Tony Davies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313B2B-2943-46D5-BD97-9295EAB1CFF3}"/>
                </a:ext>
              </a:extLst>
            </p:cNvPr>
            <p:cNvGrpSpPr/>
            <p:nvPr/>
          </p:nvGrpSpPr>
          <p:grpSpPr>
            <a:xfrm>
              <a:off x="6992154" y="4077072"/>
              <a:ext cx="1481539" cy="2468036"/>
              <a:chOff x="8604803" y="4077072"/>
              <a:chExt cx="1481539" cy="2468036"/>
            </a:xfrm>
          </p:grpSpPr>
          <p:pic>
            <p:nvPicPr>
              <p:cNvPr id="28" name="Picture 27" descr="Robert Lancashire">
                <a:extLst>
                  <a:ext uri="{FF2B5EF4-FFF2-40B4-BE49-F238E27FC236}">
                    <a16:creationId xmlns:a16="http://schemas.microsoft.com/office/drawing/2014/main" id="{6D4244F0-3103-49FE-9A90-203EC39798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" t="4915" r="4819" b="13629"/>
              <a:stretch/>
            </p:blipFill>
            <p:spPr bwMode="auto">
              <a:xfrm>
                <a:off x="8604803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0EB25B0-E9CD-4182-A81C-320CC237497F}"/>
                  </a:ext>
                </a:extLst>
              </p:cNvPr>
              <p:cNvSpPr txBox="1"/>
              <p:nvPr/>
            </p:nvSpPr>
            <p:spPr>
              <a:xfrm>
                <a:off x="8622803" y="5868000"/>
                <a:ext cx="1463539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Robert Lancashire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CDDB518-4A53-46FC-A413-8B443C6F6CDD}"/>
                </a:ext>
              </a:extLst>
            </p:cNvPr>
            <p:cNvGrpSpPr/>
            <p:nvPr/>
          </p:nvGrpSpPr>
          <p:grpSpPr>
            <a:xfrm>
              <a:off x="10224461" y="4077072"/>
              <a:ext cx="1440000" cy="2468035"/>
              <a:chOff x="10224461" y="4077072"/>
              <a:chExt cx="1440000" cy="2468035"/>
            </a:xfrm>
          </p:grpSpPr>
          <p:pic>
            <p:nvPicPr>
              <p:cNvPr id="33" name="Picture 32" descr="Henry Rzepa">
                <a:extLst>
                  <a:ext uri="{FF2B5EF4-FFF2-40B4-BE49-F238E27FC236}">
                    <a16:creationId xmlns:a16="http://schemas.microsoft.com/office/drawing/2014/main" id="{64EC0029-F27D-4D70-AFFE-A7B93ED6E1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5" r="1905"/>
              <a:stretch/>
            </p:blipFill>
            <p:spPr bwMode="auto">
              <a:xfrm>
                <a:off x="10224461" y="4077072"/>
                <a:ext cx="14400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AED1A8-D063-4D30-89DA-CAA1853FC69B}"/>
                  </a:ext>
                </a:extLst>
              </p:cNvPr>
              <p:cNvSpPr txBox="1"/>
              <p:nvPr/>
            </p:nvSpPr>
            <p:spPr>
              <a:xfrm>
                <a:off x="10242461" y="5867999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Henry Rzepa</a:t>
                </a:r>
                <a:endParaRPr lang="nl-NL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762F8FB-9E36-49BE-BDA4-70F447C2EC15}"/>
                </a:ext>
              </a:extLst>
            </p:cNvPr>
            <p:cNvGrpSpPr/>
            <p:nvPr/>
          </p:nvGrpSpPr>
          <p:grpSpPr>
            <a:xfrm>
              <a:off x="8608308" y="4077072"/>
              <a:ext cx="1440000" cy="2468036"/>
              <a:chOff x="5370741" y="4077072"/>
              <a:chExt cx="1440000" cy="246803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1DE821-682A-4761-B6B0-F1DFAAE734E0}"/>
                  </a:ext>
                </a:extLst>
              </p:cNvPr>
              <p:cNvSpPr txBox="1"/>
              <p:nvPr/>
            </p:nvSpPr>
            <p:spPr>
              <a:xfrm>
                <a:off x="5388741" y="5868000"/>
                <a:ext cx="1404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/>
                <a:r>
                  <a:rPr lang="nl-NL" sz="1350" b="1" dirty="0">
                    <a:ea typeface="Times New Roman" panose="02020603050405020304" pitchFamily="18" charset="0"/>
                  </a:rPr>
                  <a:t>Jeff</a:t>
                </a:r>
                <a:br>
                  <a:rPr lang="nl-NL" sz="1350" b="1" dirty="0">
                    <a:ea typeface="Times New Roman" panose="02020603050405020304" pitchFamily="18" charset="0"/>
                  </a:rPr>
                </a:br>
                <a:r>
                  <a:rPr lang="nl-NL" sz="1350" b="1" dirty="0">
                    <a:ea typeface="Times New Roman" panose="02020603050405020304" pitchFamily="18" charset="0"/>
                  </a:rPr>
                  <a:t>Lang</a:t>
                </a:r>
                <a:endParaRPr lang="nl-NL" sz="1050" b="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15642AF-5023-413C-8E6F-1BCB4F68C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2" r="3617"/>
              <a:stretch/>
            </p:blipFill>
            <p:spPr>
              <a:xfrm>
                <a:off x="5370741" y="4077072"/>
                <a:ext cx="1440000" cy="1800000"/>
              </a:xfrm>
              <a:prstGeom prst="rect">
                <a:avLst/>
              </a:prstGeom>
            </p:spPr>
          </p:pic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3EE9C30-3C4B-4B92-B122-A0D52D517B1B}"/>
              </a:ext>
            </a:extLst>
          </p:cNvPr>
          <p:cNvSpPr txBox="1"/>
          <p:nvPr/>
        </p:nvSpPr>
        <p:spPr>
          <a:xfrm>
            <a:off x="1" y="2028348"/>
            <a:ext cx="9143999" cy="900246"/>
          </a:xfrm>
          <a:prstGeom prst="rect">
            <a:avLst/>
          </a:prstGeom>
          <a:solidFill>
            <a:srgbClr val="63466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FAIRSpec PROJECT TEAM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IUPAC Project: </a:t>
            </a:r>
            <a:r>
              <a:rPr lang="nl-NL" sz="1050" b="1" dirty="0">
                <a:solidFill>
                  <a:schemeClr val="bg1"/>
                </a:solidFill>
              </a:rPr>
              <a:t>2019-031-1-024 </a:t>
            </a:r>
            <a:br>
              <a:rPr lang="nl-NL" sz="21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Development of a Standard for FAIR Data Management of Spectroscopic Data</a:t>
            </a:r>
            <a:endParaRPr lang="nl-NL" sz="1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UPAC">
            <a:extLst>
              <a:ext uri="{FF2B5EF4-FFF2-40B4-BE49-F238E27FC236}">
                <a16:creationId xmlns:a16="http://schemas.microsoft.com/office/drawing/2014/main" id="{84835D1A-E658-4439-A197-A14DEF00A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190386"/>
            <a:ext cx="2761717" cy="12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6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API Inspiration – OPTIMADE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08273-EED7-709F-7C29-9B2FA7D2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626"/>
            <a:ext cx="6916810" cy="2331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CB5233-8E22-9B14-C4EC-BC28174CFC24}"/>
              </a:ext>
            </a:extLst>
          </p:cNvPr>
          <p:cNvSpPr txBox="1"/>
          <p:nvPr/>
        </p:nvSpPr>
        <p:spPr>
          <a:xfrm>
            <a:off x="1481630" y="3651026"/>
            <a:ext cx="59246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Open Databases Integration for Materials Design</a:t>
            </a:r>
            <a:r>
              <a:rPr lang="en-US" dirty="0"/>
              <a:t> (OPTIMADE) consortium aims to make materials databases interoperable by developing a specification for a common REST API.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0F451D-96AA-69D4-043C-85D363E72659}"/>
              </a:ext>
            </a:extLst>
          </p:cNvPr>
          <p:cNvCxnSpPr>
            <a:cxnSpLocks/>
          </p:cNvCxnSpPr>
          <p:nvPr/>
        </p:nvCxnSpPr>
        <p:spPr>
          <a:xfrm>
            <a:off x="4071167" y="4336761"/>
            <a:ext cx="15176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0D65F2-4016-D8E2-0FED-08FBEC5CC9E9}"/>
              </a:ext>
            </a:extLst>
          </p:cNvPr>
          <p:cNvSpPr/>
          <p:nvPr/>
        </p:nvSpPr>
        <p:spPr>
          <a:xfrm>
            <a:off x="4823166" y="753497"/>
            <a:ext cx="1656123" cy="98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098870C-CE9C-6FE9-F443-3685F1BCC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01795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35029D9-EE8D-A2FC-B71D-4707F0E2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699503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API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BFCEF-82B2-C71C-C584-1E374E2735BB}"/>
              </a:ext>
            </a:extLst>
          </p:cNvPr>
          <p:cNvSpPr/>
          <p:nvPr/>
        </p:nvSpPr>
        <p:spPr>
          <a:xfrm>
            <a:off x="1972979" y="3479273"/>
            <a:ext cx="3247827" cy="149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ABF8D-59E2-BA91-F104-5A29598B4857}"/>
              </a:ext>
            </a:extLst>
          </p:cNvPr>
          <p:cNvSpPr/>
          <p:nvPr/>
        </p:nvSpPr>
        <p:spPr>
          <a:xfrm>
            <a:off x="311699" y="3103648"/>
            <a:ext cx="2279733" cy="2023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60A00-DA38-06F8-83DD-FA74B79D58A0}"/>
              </a:ext>
            </a:extLst>
          </p:cNvPr>
          <p:cNvSpPr/>
          <p:nvPr/>
        </p:nvSpPr>
        <p:spPr>
          <a:xfrm>
            <a:off x="311699" y="2769127"/>
            <a:ext cx="2359130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95A4F-0CF8-0F98-7B98-A1DB3FE88A48}"/>
              </a:ext>
            </a:extLst>
          </p:cNvPr>
          <p:cNvSpPr/>
          <p:nvPr/>
        </p:nvSpPr>
        <p:spPr>
          <a:xfrm>
            <a:off x="2409472" y="4635557"/>
            <a:ext cx="4659738" cy="417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C3B9B-3CE8-B865-0362-B6DC239717DC}"/>
              </a:ext>
            </a:extLst>
          </p:cNvPr>
          <p:cNvSpPr/>
          <p:nvPr/>
        </p:nvSpPr>
        <p:spPr>
          <a:xfrm>
            <a:off x="6610544" y="1330871"/>
            <a:ext cx="2533456" cy="16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Dissociates data from metadata</a:t>
            </a:r>
          </a:p>
          <a:p>
            <a:r>
              <a:rPr lang="en-US" dirty="0"/>
              <a:t>Enables efficient browsing, exploration</a:t>
            </a:r>
          </a:p>
        </p:txBody>
      </p:sp>
    </p:spTree>
    <p:extLst>
      <p:ext uri="{BB962C8B-B14F-4D97-AF65-F5344CB8AC3E}">
        <p14:creationId xmlns:p14="http://schemas.microsoft.com/office/powerpoint/2010/main" val="43333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098870C-CE9C-6FE9-F443-3685F1BCC0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098870C-CE9C-6FE9-F443-3685F1BCC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699503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API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BFCEF-82B2-C71C-C584-1E374E2735BB}"/>
              </a:ext>
            </a:extLst>
          </p:cNvPr>
          <p:cNvSpPr/>
          <p:nvPr/>
        </p:nvSpPr>
        <p:spPr>
          <a:xfrm>
            <a:off x="1972979" y="3479273"/>
            <a:ext cx="3247827" cy="1495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ABF8D-59E2-BA91-F104-5A29598B4857}"/>
              </a:ext>
            </a:extLst>
          </p:cNvPr>
          <p:cNvSpPr/>
          <p:nvPr/>
        </p:nvSpPr>
        <p:spPr>
          <a:xfrm>
            <a:off x="311699" y="3103648"/>
            <a:ext cx="2279733" cy="2023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60A00-DA38-06F8-83DD-FA74B79D58A0}"/>
              </a:ext>
            </a:extLst>
          </p:cNvPr>
          <p:cNvSpPr/>
          <p:nvPr/>
        </p:nvSpPr>
        <p:spPr>
          <a:xfrm>
            <a:off x="311699" y="2769127"/>
            <a:ext cx="2359130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95A4F-0CF8-0F98-7B98-A1DB3FE88A48}"/>
              </a:ext>
            </a:extLst>
          </p:cNvPr>
          <p:cNvSpPr/>
          <p:nvPr/>
        </p:nvSpPr>
        <p:spPr>
          <a:xfrm>
            <a:off x="2409472" y="4635557"/>
            <a:ext cx="4659738" cy="417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Dissociates data from metadata</a:t>
            </a:r>
          </a:p>
          <a:p>
            <a:r>
              <a:rPr lang="en-US" dirty="0"/>
              <a:t>Enables efficient browsing, exploration</a:t>
            </a:r>
          </a:p>
        </p:txBody>
      </p:sp>
    </p:spTree>
    <p:extLst>
      <p:ext uri="{BB962C8B-B14F-4D97-AF65-F5344CB8AC3E}">
        <p14:creationId xmlns:p14="http://schemas.microsoft.com/office/powerpoint/2010/main" val="6621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0D41D4-C3D3-DC94-0558-4C02E5AE1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24220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098870C-CE9C-6FE9-F443-3685F1BCC0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938538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Distributed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60BFD-3AC2-2CBD-74EE-81A790D5E044}"/>
              </a:ext>
            </a:extLst>
          </p:cNvPr>
          <p:cNvSpPr/>
          <p:nvPr/>
        </p:nvSpPr>
        <p:spPr>
          <a:xfrm>
            <a:off x="311699" y="2769127"/>
            <a:ext cx="2359130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47021-EC86-4771-F10F-A90916D93C35}"/>
              </a:ext>
            </a:extLst>
          </p:cNvPr>
          <p:cNvSpPr/>
          <p:nvPr/>
        </p:nvSpPr>
        <p:spPr>
          <a:xfrm>
            <a:off x="4114043" y="2671111"/>
            <a:ext cx="1110558" cy="86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D3F9D-14EA-2A6A-C112-EFAEA196A2E0}"/>
              </a:ext>
            </a:extLst>
          </p:cNvPr>
          <p:cNvSpPr/>
          <p:nvPr/>
        </p:nvSpPr>
        <p:spPr>
          <a:xfrm>
            <a:off x="6568599" y="2972118"/>
            <a:ext cx="2444682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E6A7A-CD2C-194A-499A-4B093E13CE3F}"/>
              </a:ext>
            </a:extLst>
          </p:cNvPr>
          <p:cNvSpPr/>
          <p:nvPr/>
        </p:nvSpPr>
        <p:spPr>
          <a:xfrm>
            <a:off x="4295024" y="3498244"/>
            <a:ext cx="4595251" cy="1585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8F558-3629-783E-CCDD-9B15666E06C1}"/>
              </a:ext>
            </a:extLst>
          </p:cNvPr>
          <p:cNvSpPr/>
          <p:nvPr/>
        </p:nvSpPr>
        <p:spPr>
          <a:xfrm>
            <a:off x="2949677" y="4473351"/>
            <a:ext cx="2444682" cy="559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FFA5B-0C34-5B1B-D16C-31E92FB7E9FF}"/>
              </a:ext>
            </a:extLst>
          </p:cNvPr>
          <p:cNvSpPr/>
          <p:nvPr/>
        </p:nvSpPr>
        <p:spPr>
          <a:xfrm>
            <a:off x="6610544" y="1330871"/>
            <a:ext cx="2533456" cy="169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0D41D4-C3D3-DC94-0558-4C02E5AE1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165908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A0D41D4-C3D3-DC94-0558-4C02E5AE1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938538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Distributed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60BFD-3AC2-2CBD-74EE-81A790D5E044}"/>
              </a:ext>
            </a:extLst>
          </p:cNvPr>
          <p:cNvSpPr/>
          <p:nvPr/>
        </p:nvSpPr>
        <p:spPr>
          <a:xfrm>
            <a:off x="311699" y="2769127"/>
            <a:ext cx="2359130" cy="1669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47021-EC86-4771-F10F-A90916D93C35}"/>
              </a:ext>
            </a:extLst>
          </p:cNvPr>
          <p:cNvSpPr/>
          <p:nvPr/>
        </p:nvSpPr>
        <p:spPr>
          <a:xfrm>
            <a:off x="4114043" y="2671111"/>
            <a:ext cx="1110558" cy="86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D6A660-03A4-1470-E2F8-118E4F8898B7}"/>
              </a:ext>
            </a:extLst>
          </p:cNvPr>
          <p:cNvSpPr/>
          <p:nvPr/>
        </p:nvSpPr>
        <p:spPr>
          <a:xfrm>
            <a:off x="6600948" y="1330870"/>
            <a:ext cx="2543052" cy="2428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14300" indent="0">
              <a:buNone/>
            </a:pPr>
            <a:endParaRPr lang="en-US" sz="1600" dirty="0"/>
          </a:p>
          <a:p>
            <a:r>
              <a:rPr lang="en-US" sz="1600" dirty="0"/>
              <a:t>Highly flexible</a:t>
            </a:r>
          </a:p>
          <a:p>
            <a:r>
              <a:rPr lang="en-US" sz="1600" dirty="0"/>
              <a:t>Enables new services</a:t>
            </a: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3D9E35-B273-4936-8881-787C982D3320}"/>
              </a:ext>
            </a:extLst>
          </p:cNvPr>
          <p:cNvSpPr/>
          <p:nvPr/>
        </p:nvSpPr>
        <p:spPr>
          <a:xfrm>
            <a:off x="7118976" y="1483270"/>
            <a:ext cx="2177423" cy="291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A0D41D4-C3D3-DC94-0558-4C02E5AE1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75271"/>
              </p:ext>
            </p:extLst>
          </p:nvPr>
        </p:nvGraphicFramePr>
        <p:xfrm>
          <a:off x="273050" y="1331913"/>
          <a:ext cx="85979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0459079" imgH="4305169" progId="ChemDraw.Document.6.0">
                  <p:embed/>
                </p:oleObj>
              </mc:Choice>
              <mc:Fallback>
                <p:oleObj name="CS ChemDraw Drawing" r:id="rId3" imgW="10459079" imgH="430516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A0D41D4-C3D3-DC94-0558-4C02E5AE1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050" y="1331913"/>
                        <a:ext cx="85979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699" y="180000"/>
            <a:ext cx="8938538" cy="5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00FF"/>
                </a:solidFill>
              </a:rPr>
              <a:t>The </a:t>
            </a:r>
            <a:r>
              <a:rPr lang="en" sz="2400" b="1" dirty="0">
                <a:solidFill>
                  <a:srgbClr val="0000FF"/>
                </a:solidFill>
              </a:rPr>
              <a:t>IUPAC FAIRSpec Finding Aid – Publication Mode</a:t>
            </a:r>
            <a:endParaRPr sz="24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40000"/>
            <a:ext cx="2260761" cy="34164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Publication can simply involve pointing to the IUPAC Finding Aid’s landing page.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60BFD-3AC2-2CBD-74EE-81A790D5E044}"/>
              </a:ext>
            </a:extLst>
          </p:cNvPr>
          <p:cNvSpPr/>
          <p:nvPr/>
        </p:nvSpPr>
        <p:spPr>
          <a:xfrm>
            <a:off x="311699" y="2769128"/>
            <a:ext cx="2359130" cy="74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47021-EC86-4771-F10F-A90916D93C35}"/>
              </a:ext>
            </a:extLst>
          </p:cNvPr>
          <p:cNvSpPr/>
          <p:nvPr/>
        </p:nvSpPr>
        <p:spPr>
          <a:xfrm>
            <a:off x="4114043" y="2671111"/>
            <a:ext cx="1110558" cy="868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69BD7B-71AB-7D89-431F-C6CC23018051}"/>
              </a:ext>
            </a:extLst>
          </p:cNvPr>
          <p:cNvSpPr/>
          <p:nvPr/>
        </p:nvSpPr>
        <p:spPr>
          <a:xfrm>
            <a:off x="6610544" y="1330871"/>
            <a:ext cx="2533456" cy="1127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D4-A7A5-BC17-BA9F-C4DB64D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7A0-4D75-5EF3-61B4-91E41526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EE43A-E0B8-B982-95D5-737470B1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38" y="0"/>
            <a:ext cx="6144123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2C2628-90C8-4E22-4E16-6494BC624489}"/>
              </a:ext>
            </a:extLst>
          </p:cNvPr>
          <p:cNvSpPr/>
          <p:nvPr/>
        </p:nvSpPr>
        <p:spPr>
          <a:xfrm>
            <a:off x="1499938" y="246622"/>
            <a:ext cx="803136" cy="198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3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044-8A80-BCD3-A1AC-A27C125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IUPAC </a:t>
            </a:r>
            <a:r>
              <a:rPr lang="en-US" dirty="0" err="1"/>
              <a:t>FAIRSpec</a:t>
            </a:r>
            <a:r>
              <a:rPr lang="en-US" dirty="0"/>
              <a:t> Finding Aid – A Closer Look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9B31-579D-BE5D-CAC9-8624482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3653229" cy="341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Serializable as JSON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	(or XML, in principle)</a:t>
            </a:r>
          </a:p>
          <a:p>
            <a:r>
              <a:rPr lang="en-US" dirty="0">
                <a:solidFill>
                  <a:schemeClr val="tx1"/>
                </a:solidFill>
              </a:rPr>
              <a:t>Highly structured</a:t>
            </a:r>
          </a:p>
          <a:p>
            <a:r>
              <a:rPr lang="en-US" dirty="0">
                <a:solidFill>
                  <a:schemeClr val="tx1"/>
                </a:solidFill>
              </a:rPr>
              <a:t>Object-oriented</a:t>
            </a:r>
          </a:p>
          <a:p>
            <a:r>
              <a:rPr lang="en-US" dirty="0">
                <a:solidFill>
                  <a:schemeClr val="tx1"/>
                </a:solidFill>
              </a:rPr>
              <a:t>Domain/Subdomain-specific</a:t>
            </a:r>
          </a:p>
          <a:p>
            <a:r>
              <a:rPr lang="en-US" dirty="0">
                <a:solidFill>
                  <a:schemeClr val="tx1"/>
                </a:solidFill>
              </a:rPr>
              <a:t>Broadly extensible</a:t>
            </a:r>
          </a:p>
          <a:p>
            <a:r>
              <a:rPr lang="en-US" dirty="0">
                <a:solidFill>
                  <a:schemeClr val="tx1"/>
                </a:solidFill>
              </a:rPr>
              <a:t>Applicable throughout the full data life cycle (and beyond!)</a:t>
            </a:r>
          </a:p>
          <a:p>
            <a:r>
              <a:rPr lang="en-US" dirty="0">
                <a:solidFill>
                  <a:schemeClr val="tx1"/>
                </a:solidFill>
              </a:rPr>
              <a:t>Easily implemented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6E037-3C6F-762E-AACC-7D464545B4F5}"/>
              </a:ext>
            </a:extLst>
          </p:cNvPr>
          <p:cNvSpPr txBox="1"/>
          <p:nvPr/>
        </p:nvSpPr>
        <p:spPr>
          <a:xfrm>
            <a:off x="643115" y="45688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https://www.loc.gov/rr/ead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52EA6-36C5-C0C4-39F8-B84F16D13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62" y="1110292"/>
            <a:ext cx="5095405" cy="24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6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D4-A7A5-BC17-BA9F-C4DB64D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7A0-4D75-5EF3-61B4-91E41526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A928-3072-4457-AF67-841A6F3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81" y="163334"/>
            <a:ext cx="6507039" cy="3140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56F081-A47B-E09E-4C4C-EFBD6629F690}"/>
              </a:ext>
            </a:extLst>
          </p:cNvPr>
          <p:cNvSpPr/>
          <p:nvPr/>
        </p:nvSpPr>
        <p:spPr>
          <a:xfrm>
            <a:off x="1157717" y="2099588"/>
            <a:ext cx="2044645" cy="239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D4-A7A5-BC17-BA9F-C4DB64D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7A0-4D75-5EF3-61B4-91E41526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A928-3072-4457-AF67-841A6F3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69" y="1195354"/>
            <a:ext cx="6507039" cy="3140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9EABD-A38A-915A-D1C1-11EE57F4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93" y="189706"/>
            <a:ext cx="6654985" cy="46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6833-DAA2-483E-ABD6-9189470C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E539-98EC-4A48-A794-3DBB784A1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2198E-7DCF-49C8-8E48-F2644C58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4" y="1669616"/>
            <a:ext cx="7368727" cy="3472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4BFBF-471D-4810-B5B5-004E6682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81"/>
            <a:ext cx="9144000" cy="23447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A96579-B992-459A-027E-9D564E270A00}"/>
              </a:ext>
            </a:extLst>
          </p:cNvPr>
          <p:cNvCxnSpPr>
            <a:cxnSpLocks/>
          </p:cNvCxnSpPr>
          <p:nvPr/>
        </p:nvCxnSpPr>
        <p:spPr>
          <a:xfrm>
            <a:off x="4150845" y="3373036"/>
            <a:ext cx="31985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675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BD4-A7A5-BC17-BA9F-C4DB64D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E7A0-4D75-5EF3-61B4-91E41526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A928-3072-4457-AF67-841A6F3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81" y="163334"/>
            <a:ext cx="6507039" cy="3140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56F081-A47B-E09E-4C4C-EFBD6629F690}"/>
              </a:ext>
            </a:extLst>
          </p:cNvPr>
          <p:cNvSpPr/>
          <p:nvPr/>
        </p:nvSpPr>
        <p:spPr>
          <a:xfrm>
            <a:off x="1157717" y="2896245"/>
            <a:ext cx="2044645" cy="239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6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8169-9B01-155B-C265-82AE5A9A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2803-F6B8-EEFE-D3D8-D824847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43C7A-7F2E-98DF-AE4F-011A2916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2" y="156978"/>
            <a:ext cx="65359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4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8169-9B01-155B-C265-82AE5A9A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2803-F6B8-EEFE-D3D8-D824847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43C7A-7F2E-98DF-AE4F-011A2916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2" y="156978"/>
            <a:ext cx="653598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9BA77B-6D1D-1A87-AB7E-8DDA5246C6EC}"/>
              </a:ext>
            </a:extLst>
          </p:cNvPr>
          <p:cNvSpPr/>
          <p:nvPr/>
        </p:nvSpPr>
        <p:spPr>
          <a:xfrm>
            <a:off x="1424580" y="4904108"/>
            <a:ext cx="2044645" cy="239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ADE9-1CC2-BD49-0CCF-CDCC3B4A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A1FB-997C-4190-479A-56C93443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8C5CA-2DAA-F852-E086-4AB3553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76" y="165242"/>
            <a:ext cx="7610883" cy="44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5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044-8A80-BCD3-A1AC-A27C125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9B31-579D-BE5D-CAC9-8624482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89" y="1152475"/>
            <a:ext cx="8305809" cy="38826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Spectral data is nothing without a sample identifier or an association with one or more chemical structures. Collections should be valued, not dismembered.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953F909-F414-681D-AEAB-32130586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24" y="2155100"/>
            <a:ext cx="5034104" cy="27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18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044-8A80-BCD3-A1AC-A27C125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9B31-579D-BE5D-CAC9-8624482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89" y="1152475"/>
            <a:ext cx="8305809" cy="38826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developing </a:t>
            </a:r>
            <a:r>
              <a:rPr lang="en-US" b="1" dirty="0">
                <a:solidFill>
                  <a:schemeClr val="tx1"/>
                </a:solidFill>
              </a:rPr>
              <a:t>IUPAC </a:t>
            </a:r>
            <a:r>
              <a:rPr lang="en-US" b="1" dirty="0" err="1">
                <a:solidFill>
                  <a:schemeClr val="tx1"/>
                </a:solidFill>
              </a:rPr>
              <a:t>FAIRData</a:t>
            </a:r>
            <a:r>
              <a:rPr lang="en-US" b="1" dirty="0">
                <a:solidFill>
                  <a:schemeClr val="tx1"/>
                </a:solidFill>
              </a:rPr>
              <a:t> Collection Model</a:t>
            </a:r>
            <a:r>
              <a:rPr lang="en-US" dirty="0">
                <a:solidFill>
                  <a:schemeClr val="tx1"/>
                </a:solidFill>
              </a:rPr>
              <a:t> is capable of describing complex domain-specific relationships between a wide variety data objects.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094A7D9-D3BB-3659-7ADA-706A81AD4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38760"/>
              </p:ext>
            </p:extLst>
          </p:nvPr>
        </p:nvGraphicFramePr>
        <p:xfrm>
          <a:off x="4149949" y="2428118"/>
          <a:ext cx="4603249" cy="25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009019" imgH="3820379" progId="ChemDraw.Document.6.0">
                  <p:embed/>
                </p:oleObj>
              </mc:Choice>
              <mc:Fallback>
                <p:oleObj name="CS ChemDraw Drawing" r:id="rId2" imgW="7009019" imgH="3820379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60041E-584B-4544-B269-77938B760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9949" y="2428118"/>
                        <a:ext cx="4603249" cy="251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703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044-8A80-BCD3-A1AC-A27C125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9B31-579D-BE5D-CAC9-8624482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89" y="1152475"/>
            <a:ext cx="8305809" cy="38826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developing </a:t>
            </a:r>
            <a:r>
              <a:rPr lang="en-US" b="1" dirty="0">
                <a:solidFill>
                  <a:schemeClr val="tx1"/>
                </a:solidFill>
              </a:rPr>
              <a:t>IUPAC </a:t>
            </a:r>
            <a:r>
              <a:rPr lang="en-US" b="1" dirty="0" err="1">
                <a:solidFill>
                  <a:schemeClr val="tx1"/>
                </a:solidFill>
              </a:rPr>
              <a:t>FAIRSpec</a:t>
            </a:r>
            <a:r>
              <a:rPr lang="en-US" b="1" dirty="0">
                <a:solidFill>
                  <a:schemeClr val="tx1"/>
                </a:solidFill>
              </a:rPr>
              <a:t> Finding Aid Standard</a:t>
            </a:r>
            <a:r>
              <a:rPr lang="en-US" dirty="0">
                <a:solidFill>
                  <a:schemeClr val="tx1"/>
                </a:solidFill>
              </a:rPr>
              <a:t> is positioned to be the basis for a </a:t>
            </a:r>
            <a:r>
              <a:rPr lang="en-US" b="1" dirty="0">
                <a:solidFill>
                  <a:schemeClr val="tx1"/>
                </a:solidFill>
              </a:rPr>
              <a:t>common protocol </a:t>
            </a:r>
            <a:r>
              <a:rPr lang="en-US" dirty="0">
                <a:solidFill>
                  <a:schemeClr val="tx1"/>
                </a:solidFill>
              </a:rPr>
              <a:t>for the management and distribution of spectral data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and their associated chemical structures </a:t>
            </a:r>
            <a:r>
              <a:rPr lang="en-US" dirty="0">
                <a:solidFill>
                  <a:schemeClr val="tx1"/>
                </a:solidFill>
              </a:rPr>
              <a:t>throughout the whole data cycle.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54CBA6-B378-8C44-E749-F8DB76E45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42139"/>
              </p:ext>
            </p:extLst>
          </p:nvPr>
        </p:nvGraphicFramePr>
        <p:xfrm>
          <a:off x="2671110" y="2317526"/>
          <a:ext cx="6199840" cy="25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459079" imgH="4305169" progId="ChemDraw.Document.6.0">
                  <p:embed/>
                </p:oleObj>
              </mc:Choice>
              <mc:Fallback>
                <p:oleObj name="CS ChemDraw Drawing" r:id="rId2" imgW="10459079" imgH="430516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A0D41D4-C3D3-DC94-0558-4C02E5AE1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71110" y="2317526"/>
                        <a:ext cx="6199840" cy="254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489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044-8A80-BCD3-A1AC-A27C125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9B31-579D-BE5D-CAC9-8624482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90" y="1152475"/>
            <a:ext cx="8127482" cy="38826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Please join us tomorrow (Monday) afternoon for a discussion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of what it means to be “</a:t>
            </a:r>
            <a:r>
              <a:rPr lang="en-US" dirty="0" err="1">
                <a:solidFill>
                  <a:schemeClr val="tx1"/>
                </a:solidFill>
              </a:rPr>
              <a:t>FAIRSpec</a:t>
            </a:r>
            <a:r>
              <a:rPr lang="en-US" dirty="0">
                <a:solidFill>
                  <a:schemeClr val="tx1"/>
                </a:solidFill>
              </a:rPr>
              <a:t>-Ready”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A0D052-B7FF-1142-1119-3F4EF555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85" y="2257499"/>
            <a:ext cx="5084215" cy="2735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7FA1DD-FAFC-733F-4ACA-398B6503FBC4}"/>
              </a:ext>
            </a:extLst>
          </p:cNvPr>
          <p:cNvSpPr txBox="1"/>
          <p:nvPr/>
        </p:nvSpPr>
        <p:spPr>
          <a:xfrm>
            <a:off x="288359" y="2451706"/>
            <a:ext cx="37714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IUPAC </a:t>
            </a:r>
            <a:r>
              <a:rPr lang="en-US" b="1" dirty="0" err="1"/>
              <a:t>FAIRSpec</a:t>
            </a:r>
            <a:r>
              <a:rPr lang="en-US" b="1" dirty="0"/>
              <a:t>-ready collections: Recommendations for researchers, authors, and publishers</a:t>
            </a:r>
            <a:br>
              <a:rPr lang="en-US" b="1" dirty="0"/>
            </a:br>
            <a:br>
              <a:rPr lang="en-US" dirty="0"/>
            </a:br>
            <a:r>
              <a:rPr lang="en-US" b="1" dirty="0"/>
              <a:t>SESSION: Advancing FAIR Chemistry: Developing New Services for Sharing Chemical Data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2:00 PM - 5:55 PM (in person)</a:t>
            </a:r>
            <a:br>
              <a:rPr lang="en-US" dirty="0"/>
            </a:br>
            <a:r>
              <a:rPr lang="en-US" dirty="0"/>
              <a:t>Room 112 - Indiana Convention Center </a:t>
            </a:r>
          </a:p>
        </p:txBody>
      </p:sp>
    </p:spTree>
    <p:extLst>
      <p:ext uri="{BB962C8B-B14F-4D97-AF65-F5344CB8AC3E}">
        <p14:creationId xmlns:p14="http://schemas.microsoft.com/office/powerpoint/2010/main" val="3420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6833-DAA2-483E-ABD6-9189470C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E539-98EC-4A48-A794-3DBB784A1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2198E-7DCF-49C8-8E48-F2644C58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4" y="1669616"/>
            <a:ext cx="7368727" cy="3472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4BFBF-471D-4810-B5B5-004E6682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81"/>
            <a:ext cx="9144000" cy="23447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A96579-B992-459A-027E-9D564E270A00}"/>
              </a:ext>
            </a:extLst>
          </p:cNvPr>
          <p:cNvCxnSpPr>
            <a:cxnSpLocks/>
          </p:cNvCxnSpPr>
          <p:nvPr/>
        </p:nvCxnSpPr>
        <p:spPr>
          <a:xfrm>
            <a:off x="3574128" y="4397468"/>
            <a:ext cx="31985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0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the </a:t>
            </a:r>
            <a:r>
              <a:rPr lang="en-US" dirty="0" err="1"/>
              <a:t>FAIRSpec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8214-C185-4513-83F1-1BE436BD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86" y="1156269"/>
            <a:ext cx="8832300" cy="3416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proposed standards involve several aspects: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chemeClr val="tx1"/>
                </a:solidFill>
              </a:rPr>
              <a:t>A set of principles</a:t>
            </a:r>
            <a:r>
              <a:rPr lang="en-US" sz="1900" dirty="0">
                <a:solidFill>
                  <a:schemeClr val="tx1"/>
                </a:solidFill>
              </a:rPr>
              <a:t> underlying what we mean by "FAIR" in relation to spectroscopic data. 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A detailed object model</a:t>
            </a:r>
            <a:r>
              <a:rPr lang="en-US" sz="1900" dirty="0">
                <a:solidFill>
                  <a:schemeClr val="tx1"/>
                </a:solidFill>
              </a:rPr>
              <a:t> for describing the contents and relationships within a generalized “IUPAC </a:t>
            </a:r>
            <a:r>
              <a:rPr lang="en-US" sz="1900" dirty="0" err="1">
                <a:solidFill>
                  <a:schemeClr val="tx1"/>
                </a:solidFill>
              </a:rPr>
              <a:t>FAIRData</a:t>
            </a:r>
            <a:r>
              <a:rPr lang="en-US" sz="1900" dirty="0">
                <a:solidFill>
                  <a:schemeClr val="tx1"/>
                </a:solidFill>
              </a:rPr>
              <a:t> Collection"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A standard for describing properties and relationships of digital objects</a:t>
            </a:r>
            <a:r>
              <a:rPr lang="en-US" sz="1900" dirty="0">
                <a:solidFill>
                  <a:schemeClr val="tx1"/>
                </a:solidFill>
              </a:rPr>
              <a:t> within the metadata records of an “IUPAC </a:t>
            </a:r>
            <a:r>
              <a:rPr lang="en-US" sz="1900" dirty="0" err="1">
                <a:solidFill>
                  <a:schemeClr val="tx1"/>
                </a:solidFill>
              </a:rPr>
              <a:t>FAIRSpec</a:t>
            </a:r>
            <a:r>
              <a:rPr lang="en-US" sz="1900" dirty="0">
                <a:solidFill>
                  <a:schemeClr val="tx1"/>
                </a:solidFill>
              </a:rPr>
              <a:t> Finding Aid.”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A standard for the serialization</a:t>
            </a:r>
            <a:r>
              <a:rPr lang="en-US" sz="1900" dirty="0">
                <a:solidFill>
                  <a:schemeClr val="tx1"/>
                </a:solidFill>
              </a:rPr>
              <a:t> of an IUPAC </a:t>
            </a:r>
            <a:r>
              <a:rPr lang="en-US" sz="1900" dirty="0" err="1">
                <a:solidFill>
                  <a:schemeClr val="tx1"/>
                </a:solidFill>
              </a:rPr>
              <a:t>FAIRSpec</a:t>
            </a:r>
            <a:r>
              <a:rPr lang="en-US" sz="1900" dirty="0">
                <a:solidFill>
                  <a:schemeClr val="tx1"/>
                </a:solidFill>
              </a:rPr>
              <a:t> Finding Aid.</a:t>
            </a:r>
          </a:p>
          <a:p>
            <a:r>
              <a:rPr lang="en-US" sz="1900" b="1" dirty="0">
                <a:solidFill>
                  <a:schemeClr val="tx1"/>
                </a:solidFill>
              </a:rPr>
              <a:t>A proposal for methods of data and metadata extraction </a:t>
            </a:r>
            <a:r>
              <a:rPr lang="en-US" sz="1900" dirty="0">
                <a:solidFill>
                  <a:schemeClr val="tx1"/>
                </a:solidFill>
              </a:rPr>
              <a:t>from “IUPAC </a:t>
            </a:r>
            <a:r>
              <a:rPr lang="en-US" sz="1900" dirty="0" err="1">
                <a:solidFill>
                  <a:schemeClr val="tx1"/>
                </a:solidFill>
              </a:rPr>
              <a:t>FAIRSpec</a:t>
            </a:r>
            <a:r>
              <a:rPr lang="en-US" sz="1900" dirty="0">
                <a:solidFill>
                  <a:schemeClr val="tx1"/>
                </a:solidFill>
              </a:rPr>
              <a:t>-Ready” aggregations.</a:t>
            </a:r>
          </a:p>
          <a:p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9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Products to Date –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8214-C185-4513-83F1-1BE436BD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515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15C41-5B0B-313D-8DD9-F0C53810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82" y="1599932"/>
            <a:ext cx="8039890" cy="2235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B2B72E-3030-18E7-D87B-73886C6A3BCE}"/>
              </a:ext>
            </a:extLst>
          </p:cNvPr>
          <p:cNvSpPr txBox="1"/>
          <p:nvPr/>
        </p:nvSpPr>
        <p:spPr>
          <a:xfrm>
            <a:off x="730382" y="4196976"/>
            <a:ext cx="4572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https://doi.org/10.1515/pac-2021-2009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9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5699-0C61-4D0C-80B3-A35AAAA0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Products to Date – Guiding Principles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DBDFC-EA09-1621-3BFE-C1037ADC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68" y="1356929"/>
            <a:ext cx="8551863" cy="2271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B2B72E-3030-18E7-D87B-73886C6A3BCE}"/>
              </a:ext>
            </a:extLst>
          </p:cNvPr>
          <p:cNvSpPr txBox="1"/>
          <p:nvPr/>
        </p:nvSpPr>
        <p:spPr>
          <a:xfrm>
            <a:off x="730382" y="4196976"/>
            <a:ext cx="4572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https://doi.org/10.1515/pac-2021-2009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4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311700" y="180000"/>
            <a:ext cx="85206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solidFill>
                  <a:srgbClr val="0000FF"/>
                </a:solidFill>
              </a:rPr>
              <a:t>Key Concept: Associations – Relational Metadata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AED59-3851-4FE8-AA31-7F11E94C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1F4E1D-14DE-4AFE-B07B-4C262578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1" y="1166945"/>
            <a:ext cx="6300097" cy="35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F151-3CFA-4E40-8524-D8E27A20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IUPAC </a:t>
            </a:r>
            <a:r>
              <a:rPr lang="en-US" dirty="0" err="1"/>
              <a:t>FAIRData</a:t>
            </a:r>
            <a:r>
              <a:rPr lang="en-US" dirty="0"/>
              <a:t> Collection – Early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2776-2E60-4C65-9998-38E3DFE8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50" y="1124418"/>
            <a:ext cx="3151349" cy="395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An IUPAC </a:t>
            </a:r>
            <a:r>
              <a:rPr lang="en-US" sz="1600" dirty="0" err="1">
                <a:solidFill>
                  <a:schemeClr val="tx1"/>
                </a:solidFill>
              </a:rPr>
              <a:t>FAIRData</a:t>
            </a:r>
            <a:r>
              <a:rPr lang="en-US" sz="1600" dirty="0">
                <a:solidFill>
                  <a:schemeClr val="tx1"/>
                </a:solidFill>
              </a:rPr>
              <a:t> Collection can start off as simply a set of spectra with sample identifiers.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Representations include raw instrument datasets, peak listings, images, etc.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60041E-584B-4544-B269-77938B760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80983"/>
              </p:ext>
            </p:extLst>
          </p:nvPr>
        </p:nvGraphicFramePr>
        <p:xfrm>
          <a:off x="2597136" y="1543663"/>
          <a:ext cx="6308725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008624" imgH="3820773" progId="ChemDraw.Document.6.0">
                  <p:embed/>
                </p:oleObj>
              </mc:Choice>
              <mc:Fallback>
                <p:oleObj name="CS ChemDraw Drawing" r:id="rId2" imgW="7008624" imgH="3820773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A60041E-584B-4544-B269-77938B760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7136" y="1543663"/>
                        <a:ext cx="6308725" cy="344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5657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956</Words>
  <Application>Microsoft Office PowerPoint</Application>
  <PresentationFormat>On-screen Show (16:9)</PresentationFormat>
  <Paragraphs>188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Simple Light</vt:lpstr>
      <vt:lpstr>CS ChemDraw Drawing</vt:lpstr>
      <vt:lpstr>Proposed application of the IUPAC FAIRSpec Finding Aid for standardized repository data introduction and delivery of metadata via an API</vt:lpstr>
      <vt:lpstr>PowerPoint Presentation</vt:lpstr>
      <vt:lpstr>PowerPoint Presentation</vt:lpstr>
      <vt:lpstr>PowerPoint Presentation</vt:lpstr>
      <vt:lpstr>Objectives of the FAIRSpec Project</vt:lpstr>
      <vt:lpstr>Products to Date – Guiding Principles</vt:lpstr>
      <vt:lpstr>Products to Date – Guiding Principles</vt:lpstr>
      <vt:lpstr>Key Concept: Associations – Relational Metadata</vt:lpstr>
      <vt:lpstr>The IUPAC FAIRData Collection – Early On</vt:lpstr>
      <vt:lpstr>The IUPAC FAIRData Collection</vt:lpstr>
      <vt:lpstr>Products to Date – GitHub Project </vt:lpstr>
      <vt:lpstr>Examples of Digital Aggregations</vt:lpstr>
      <vt:lpstr>“Finding Aid” Inspiration – EAD   </vt:lpstr>
      <vt:lpstr>Products to Date – Demo Site </vt:lpstr>
      <vt:lpstr>PowerPoint Presentation</vt:lpstr>
      <vt:lpstr>PowerPoint Presentation</vt:lpstr>
      <vt:lpstr>The IUPAC FAIRSpec Finding Aid – Research Mode</vt:lpstr>
      <vt:lpstr>The IUPAC FAIRSpec Finding Aid – Publication Mode</vt:lpstr>
      <vt:lpstr>The IUPAC FAIRSpec Finding Aid – Deposition Mode</vt:lpstr>
      <vt:lpstr>API Inspiration – OPTIMADE   </vt:lpstr>
      <vt:lpstr>The IUPAC FAIRSpec Finding Aid – API Mode</vt:lpstr>
      <vt:lpstr>The IUPAC FAIRSpec Finding Aid – API Mode</vt:lpstr>
      <vt:lpstr>The IUPAC FAIRSpec Finding Aid – Distributed Mode</vt:lpstr>
      <vt:lpstr>The IUPAC FAIRSpec Finding Aid – Distributed Mode</vt:lpstr>
      <vt:lpstr>The IUPAC FAIRSpec Finding Aid – Publication Mode</vt:lpstr>
      <vt:lpstr>PowerPoint Presentation</vt:lpstr>
      <vt:lpstr>The IUPAC FAIRSpec Finding Aid – A Closer Look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[For reference only -- the symposium context]</dc:title>
  <dc:creator>Gernant_Admin</dc:creator>
  <cp:lastModifiedBy>Robert Hanson</cp:lastModifiedBy>
  <cp:revision>70</cp:revision>
  <dcterms:modified xsi:type="dcterms:W3CDTF">2023-03-26T16:45:10Z</dcterms:modified>
</cp:coreProperties>
</file>